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8"/>
  </p:notesMasterIdLst>
  <p:sldIdLst>
    <p:sldId id="256" r:id="rId2"/>
    <p:sldId id="263" r:id="rId3"/>
    <p:sldId id="258" r:id="rId4"/>
    <p:sldId id="260" r:id="rId5"/>
    <p:sldId id="259" r:id="rId6"/>
    <p:sldId id="262" r:id="rId7"/>
    <p:sldId id="261" r:id="rId8"/>
    <p:sldId id="264" r:id="rId9"/>
    <p:sldId id="265" r:id="rId10"/>
    <p:sldId id="266" r:id="rId11"/>
    <p:sldId id="268" r:id="rId12"/>
    <p:sldId id="269" r:id="rId13"/>
    <p:sldId id="267" r:id="rId14"/>
    <p:sldId id="270" r:id="rId15"/>
    <p:sldId id="271" r:id="rId16"/>
    <p:sldId id="272" r:id="rId17"/>
    <p:sldId id="273" r:id="rId18"/>
    <p:sldId id="274" r:id="rId19"/>
    <p:sldId id="278" r:id="rId20"/>
    <p:sldId id="279" r:id="rId21"/>
    <p:sldId id="280" r:id="rId22"/>
    <p:sldId id="281" r:id="rId23"/>
    <p:sldId id="282" r:id="rId24"/>
    <p:sldId id="275" r:id="rId25"/>
    <p:sldId id="276" r:id="rId26"/>
    <p:sldId id="277" r:id="rId27"/>
    <p:sldId id="283" r:id="rId28"/>
    <p:sldId id="284" r:id="rId29"/>
    <p:sldId id="285" r:id="rId30"/>
    <p:sldId id="286" r:id="rId31"/>
    <p:sldId id="287" r:id="rId32"/>
    <p:sldId id="288" r:id="rId33"/>
    <p:sldId id="289" r:id="rId34"/>
    <p:sldId id="290" r:id="rId35"/>
    <p:sldId id="292" r:id="rId36"/>
    <p:sldId id="295" r:id="rId37"/>
  </p:sldIdLst>
  <p:sldSz cx="12192000" cy="6858000"/>
  <p:notesSz cx="6805613" cy="99441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76" autoAdjust="0"/>
  </p:normalViewPr>
  <p:slideViewPr>
    <p:cSldViewPr snapToGrid="0">
      <p:cViewPr varScale="1">
        <p:scale>
          <a:sx n="105" d="100"/>
          <a:sy n="105" d="100"/>
        </p:scale>
        <p:origin x="7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947FC938-779D-4200-B351-1582375DC05F}" type="datetimeFigureOut">
              <a:rPr lang="ru-RU" smtClean="0"/>
              <a:t>28.10.2025</a:t>
            </a:fld>
            <a:endParaRPr lang="ru-RU"/>
          </a:p>
        </p:txBody>
      </p:sp>
      <p:sp>
        <p:nvSpPr>
          <p:cNvPr id="4" name="Образ слайда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EA4249A3-6000-4531-B608-79F2288065CB}" type="slidenum">
              <a:rPr lang="ru-RU" smtClean="0"/>
              <a:t>‹#›</a:t>
            </a:fld>
            <a:endParaRPr lang="ru-RU"/>
          </a:p>
        </p:txBody>
      </p:sp>
    </p:spTree>
    <p:extLst>
      <p:ext uri="{BB962C8B-B14F-4D97-AF65-F5344CB8AC3E}">
        <p14:creationId xmlns:p14="http://schemas.microsoft.com/office/powerpoint/2010/main" val="3161795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A4249A3-6000-4531-B608-79F2288065CB}" type="slidenum">
              <a:rPr lang="ru-RU" smtClean="0"/>
              <a:t>5</a:t>
            </a:fld>
            <a:endParaRPr lang="ru-RU"/>
          </a:p>
        </p:txBody>
      </p:sp>
    </p:spTree>
    <p:extLst>
      <p:ext uri="{BB962C8B-B14F-4D97-AF65-F5344CB8AC3E}">
        <p14:creationId xmlns:p14="http://schemas.microsoft.com/office/powerpoint/2010/main" val="307418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279E249-FAE8-45FF-B6C9-1EEA18163F41}" type="datetimeFigureOut">
              <a:rPr lang="ru-RU" smtClean="0"/>
              <a:t>28.10.2025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8C7587-9005-4191-BE04-A8F796A4C30B}" type="slidenum">
              <a:rPr lang="ru-RU" smtClean="0"/>
              <a:t>‹#›</a:t>
            </a:fld>
            <a:endParaRPr lang="ru-RU"/>
          </a:p>
        </p:txBody>
      </p:sp>
    </p:spTree>
    <p:extLst>
      <p:ext uri="{BB962C8B-B14F-4D97-AF65-F5344CB8AC3E}">
        <p14:creationId xmlns:p14="http://schemas.microsoft.com/office/powerpoint/2010/main" val="356010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279E249-FAE8-45FF-B6C9-1EEA18163F41}" type="datetimeFigureOut">
              <a:rPr lang="ru-RU" smtClean="0"/>
              <a:t>28.10.2025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8C7587-9005-4191-BE04-A8F796A4C30B}" type="slidenum">
              <a:rPr lang="ru-RU" smtClean="0"/>
              <a:t>‹#›</a:t>
            </a:fld>
            <a:endParaRPr lang="ru-RU"/>
          </a:p>
        </p:txBody>
      </p:sp>
    </p:spTree>
    <p:extLst>
      <p:ext uri="{BB962C8B-B14F-4D97-AF65-F5344CB8AC3E}">
        <p14:creationId xmlns:p14="http://schemas.microsoft.com/office/powerpoint/2010/main" val="184265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279E249-FAE8-45FF-B6C9-1EEA18163F41}" type="datetimeFigureOut">
              <a:rPr lang="ru-RU" smtClean="0"/>
              <a:t>28.10.2025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8C7587-9005-4191-BE04-A8F796A4C30B}" type="slidenum">
              <a:rPr lang="ru-RU" smtClean="0"/>
              <a:t>‹#›</a:t>
            </a:fld>
            <a:endParaRPr lang="ru-RU"/>
          </a:p>
        </p:txBody>
      </p:sp>
    </p:spTree>
    <p:extLst>
      <p:ext uri="{BB962C8B-B14F-4D97-AF65-F5344CB8AC3E}">
        <p14:creationId xmlns:p14="http://schemas.microsoft.com/office/powerpoint/2010/main" val="415034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279E249-FAE8-45FF-B6C9-1EEA18163F41}" type="datetimeFigureOut">
              <a:rPr lang="ru-RU" smtClean="0"/>
              <a:t>28.10.2025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8C7587-9005-4191-BE04-A8F796A4C30B}" type="slidenum">
              <a:rPr lang="ru-RU" smtClean="0"/>
              <a:t>‹#›</a:t>
            </a:fld>
            <a:endParaRPr lang="ru-RU"/>
          </a:p>
        </p:txBody>
      </p:sp>
    </p:spTree>
    <p:extLst>
      <p:ext uri="{BB962C8B-B14F-4D97-AF65-F5344CB8AC3E}">
        <p14:creationId xmlns:p14="http://schemas.microsoft.com/office/powerpoint/2010/main" val="218419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279E249-FAE8-45FF-B6C9-1EEA18163F41}" type="datetimeFigureOut">
              <a:rPr lang="ru-RU" smtClean="0"/>
              <a:t>28.10.2025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8C7587-9005-4191-BE04-A8F796A4C30B}" type="slidenum">
              <a:rPr lang="ru-RU" smtClean="0"/>
              <a:t>‹#›</a:t>
            </a:fld>
            <a:endParaRPr lang="ru-RU"/>
          </a:p>
        </p:txBody>
      </p:sp>
    </p:spTree>
    <p:extLst>
      <p:ext uri="{BB962C8B-B14F-4D97-AF65-F5344CB8AC3E}">
        <p14:creationId xmlns:p14="http://schemas.microsoft.com/office/powerpoint/2010/main" val="146849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279E249-FAE8-45FF-B6C9-1EEA18163F41}" type="datetimeFigureOut">
              <a:rPr lang="ru-RU" smtClean="0"/>
              <a:t>28.10.2025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8C7587-9005-4191-BE04-A8F796A4C30B}" type="slidenum">
              <a:rPr lang="ru-RU" smtClean="0"/>
              <a:t>‹#›</a:t>
            </a:fld>
            <a:endParaRPr lang="ru-RU"/>
          </a:p>
        </p:txBody>
      </p:sp>
    </p:spTree>
    <p:extLst>
      <p:ext uri="{BB962C8B-B14F-4D97-AF65-F5344CB8AC3E}">
        <p14:creationId xmlns:p14="http://schemas.microsoft.com/office/powerpoint/2010/main" val="383363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279E249-FAE8-45FF-B6C9-1EEA18163F41}" type="datetimeFigureOut">
              <a:rPr lang="ru-RU" smtClean="0"/>
              <a:t>28.10.2025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98C7587-9005-4191-BE04-A8F796A4C30B}" type="slidenum">
              <a:rPr lang="ru-RU" smtClean="0"/>
              <a:t>‹#›</a:t>
            </a:fld>
            <a:endParaRPr lang="ru-RU"/>
          </a:p>
        </p:txBody>
      </p:sp>
    </p:spTree>
    <p:extLst>
      <p:ext uri="{BB962C8B-B14F-4D97-AF65-F5344CB8AC3E}">
        <p14:creationId xmlns:p14="http://schemas.microsoft.com/office/powerpoint/2010/main" val="264798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279E249-FAE8-45FF-B6C9-1EEA18163F41}" type="datetimeFigureOut">
              <a:rPr lang="ru-RU" smtClean="0"/>
              <a:t>28.10.2025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98C7587-9005-4191-BE04-A8F796A4C30B}" type="slidenum">
              <a:rPr lang="ru-RU" smtClean="0"/>
              <a:t>‹#›</a:t>
            </a:fld>
            <a:endParaRPr lang="ru-RU"/>
          </a:p>
        </p:txBody>
      </p:sp>
    </p:spTree>
    <p:extLst>
      <p:ext uri="{BB962C8B-B14F-4D97-AF65-F5344CB8AC3E}">
        <p14:creationId xmlns:p14="http://schemas.microsoft.com/office/powerpoint/2010/main" val="386070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79E249-FAE8-45FF-B6C9-1EEA18163F41}" type="datetimeFigureOut">
              <a:rPr lang="ru-RU" smtClean="0"/>
              <a:t>28.10.2025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98C7587-9005-4191-BE04-A8F796A4C30B}" type="slidenum">
              <a:rPr lang="ru-RU" smtClean="0"/>
              <a:t>‹#›</a:t>
            </a:fld>
            <a:endParaRPr lang="ru-RU"/>
          </a:p>
        </p:txBody>
      </p:sp>
    </p:spTree>
    <p:extLst>
      <p:ext uri="{BB962C8B-B14F-4D97-AF65-F5344CB8AC3E}">
        <p14:creationId xmlns:p14="http://schemas.microsoft.com/office/powerpoint/2010/main" val="105351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279E249-FAE8-45FF-B6C9-1EEA18163F41}" type="datetimeFigureOut">
              <a:rPr lang="ru-RU" smtClean="0"/>
              <a:t>28.10.2025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8C7587-9005-4191-BE04-A8F796A4C30B}" type="slidenum">
              <a:rPr lang="ru-RU" smtClean="0"/>
              <a:t>‹#›</a:t>
            </a:fld>
            <a:endParaRPr lang="ru-RU"/>
          </a:p>
        </p:txBody>
      </p:sp>
    </p:spTree>
    <p:extLst>
      <p:ext uri="{BB962C8B-B14F-4D97-AF65-F5344CB8AC3E}">
        <p14:creationId xmlns:p14="http://schemas.microsoft.com/office/powerpoint/2010/main" val="270598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279E249-FAE8-45FF-B6C9-1EEA18163F41}" type="datetimeFigureOut">
              <a:rPr lang="ru-RU" smtClean="0"/>
              <a:t>28.10.2025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8C7587-9005-4191-BE04-A8F796A4C30B}" type="slidenum">
              <a:rPr lang="ru-RU" smtClean="0"/>
              <a:t>‹#›</a:t>
            </a:fld>
            <a:endParaRPr lang="ru-RU"/>
          </a:p>
        </p:txBody>
      </p:sp>
    </p:spTree>
    <p:extLst>
      <p:ext uri="{BB962C8B-B14F-4D97-AF65-F5344CB8AC3E}">
        <p14:creationId xmlns:p14="http://schemas.microsoft.com/office/powerpoint/2010/main" val="193544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9E249-FAE8-45FF-B6C9-1EEA18163F41}" type="datetimeFigureOut">
              <a:rPr lang="ru-RU" smtClean="0"/>
              <a:t>28.10.2025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C7587-9005-4191-BE04-A8F796A4C30B}" type="slidenum">
              <a:rPr lang="ru-RU" smtClean="0"/>
              <a:t>‹#›</a:t>
            </a:fld>
            <a:endParaRPr lang="ru-RU"/>
          </a:p>
        </p:txBody>
      </p:sp>
    </p:spTree>
    <p:extLst>
      <p:ext uri="{BB962C8B-B14F-4D97-AF65-F5344CB8AC3E}">
        <p14:creationId xmlns:p14="http://schemas.microsoft.com/office/powerpoint/2010/main" val="2646121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554" y="365125"/>
            <a:ext cx="11268892" cy="4032704"/>
          </a:xfrm>
        </p:spPr>
        <p:txBody>
          <a:bodyPr/>
          <a:lstStyle/>
          <a:p>
            <a:pPr algn="ctr"/>
            <a:r>
              <a:rPr lang="ru-RU" b="1" dirty="0">
                <a:solidFill>
                  <a:schemeClr val="accent1">
                    <a:lumMod val="50000"/>
                  </a:schemeClr>
                </a:solidFill>
                <a:latin typeface="+mn-lt"/>
              </a:rPr>
              <a:t>Методические рекомендации на основе анализа результатов итогового сочинения</a:t>
            </a:r>
          </a:p>
        </p:txBody>
      </p:sp>
      <p:sp>
        <p:nvSpPr>
          <p:cNvPr id="3" name="Объект 2"/>
          <p:cNvSpPr>
            <a:spLocks noGrp="1"/>
          </p:cNvSpPr>
          <p:nvPr>
            <p:ph idx="1"/>
          </p:nvPr>
        </p:nvSpPr>
        <p:spPr>
          <a:xfrm>
            <a:off x="838200" y="5138057"/>
            <a:ext cx="10515600" cy="1393372"/>
          </a:xfrm>
        </p:spPr>
        <p:txBody>
          <a:bodyPr>
            <a:normAutofit/>
          </a:bodyPr>
          <a:lstStyle/>
          <a:p>
            <a:pPr marL="0" indent="0" algn="r">
              <a:buNone/>
            </a:pPr>
            <a:r>
              <a:rPr lang="ru-RU" sz="2400" dirty="0">
                <a:solidFill>
                  <a:schemeClr val="accent1">
                    <a:lumMod val="50000"/>
                  </a:schemeClr>
                </a:solidFill>
              </a:rPr>
              <a:t>Внештатный эксперт ЦОКО Романова Елена Вениаминовна</a:t>
            </a:r>
          </a:p>
          <a:p>
            <a:pPr marL="0" indent="0" algn="r">
              <a:buNone/>
            </a:pPr>
            <a:endParaRPr lang="ru-RU" sz="2400" dirty="0">
              <a:solidFill>
                <a:schemeClr val="accent1">
                  <a:lumMod val="50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8924" y="185709"/>
            <a:ext cx="975362" cy="826010"/>
          </a:xfrm>
          <a:prstGeom prst="rect">
            <a:avLst/>
          </a:prstGeom>
        </p:spPr>
      </p:pic>
    </p:spTree>
    <p:extLst>
      <p:ext uri="{BB962C8B-B14F-4D97-AF65-F5344CB8AC3E}">
        <p14:creationId xmlns:p14="http://schemas.microsoft.com/office/powerpoint/2010/main" val="345804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603A3F-2CAA-45A2-BCE9-8841CE5A0BEC}"/>
              </a:ext>
            </a:extLst>
          </p:cNvPr>
          <p:cNvSpPr>
            <a:spLocks noGrp="1"/>
          </p:cNvSpPr>
          <p:nvPr>
            <p:ph type="title"/>
          </p:nvPr>
        </p:nvSpPr>
        <p:spPr>
          <a:xfrm>
            <a:off x="838200" y="365125"/>
            <a:ext cx="10515600" cy="504451"/>
          </a:xfrm>
        </p:spPr>
        <p:txBody>
          <a:bodyPr>
            <a:noAutofit/>
          </a:bodyPr>
          <a:lstStyle/>
          <a:p>
            <a:r>
              <a:rPr lang="ru-RU" sz="3200" dirty="0"/>
              <a:t>Требование 2. Самостоятельность написания сочинения</a:t>
            </a:r>
          </a:p>
        </p:txBody>
      </p:sp>
      <p:graphicFrame>
        <p:nvGraphicFramePr>
          <p:cNvPr id="7" name="Объект 6">
            <a:extLst>
              <a:ext uri="{FF2B5EF4-FFF2-40B4-BE49-F238E27FC236}">
                <a16:creationId xmlns:a16="http://schemas.microsoft.com/office/drawing/2014/main" xmlns="" id="{FCA26A46-1365-4387-B8C6-CFD00884DD82}"/>
              </a:ext>
            </a:extLst>
          </p:cNvPr>
          <p:cNvGraphicFramePr>
            <a:graphicFrameLocks noGrp="1"/>
          </p:cNvGraphicFramePr>
          <p:nvPr>
            <p:ph idx="1"/>
            <p:extLst>
              <p:ext uri="{D42A27DB-BD31-4B8C-83A1-F6EECF244321}">
                <p14:modId xmlns:p14="http://schemas.microsoft.com/office/powerpoint/2010/main" val="3919161410"/>
              </p:ext>
            </p:extLst>
          </p:nvPr>
        </p:nvGraphicFramePr>
        <p:xfrm>
          <a:off x="950259" y="1775012"/>
          <a:ext cx="10183905" cy="2357715"/>
        </p:xfrm>
        <a:graphic>
          <a:graphicData uri="http://schemas.openxmlformats.org/drawingml/2006/table">
            <a:tbl>
              <a:tblPr firstRow="1" firstCol="1" bandRow="1">
                <a:tableStyleId>{5C22544A-7EE6-4342-B048-85BDC9FD1C3A}</a:tableStyleId>
              </a:tblPr>
              <a:tblGrid>
                <a:gridCol w="2448747">
                  <a:extLst>
                    <a:ext uri="{9D8B030D-6E8A-4147-A177-3AD203B41FA5}">
                      <a16:colId xmlns:a16="http://schemas.microsoft.com/office/drawing/2014/main" xmlns="" val="1004280694"/>
                    </a:ext>
                  </a:extLst>
                </a:gridCol>
                <a:gridCol w="2100825">
                  <a:extLst>
                    <a:ext uri="{9D8B030D-6E8A-4147-A177-3AD203B41FA5}">
                      <a16:colId xmlns:a16="http://schemas.microsoft.com/office/drawing/2014/main" xmlns="" val="1935167672"/>
                    </a:ext>
                  </a:extLst>
                </a:gridCol>
                <a:gridCol w="1878111">
                  <a:extLst>
                    <a:ext uri="{9D8B030D-6E8A-4147-A177-3AD203B41FA5}">
                      <a16:colId xmlns:a16="http://schemas.microsoft.com/office/drawing/2014/main" xmlns="" val="3030650559"/>
                    </a:ext>
                  </a:extLst>
                </a:gridCol>
                <a:gridCol w="1878111">
                  <a:extLst>
                    <a:ext uri="{9D8B030D-6E8A-4147-A177-3AD203B41FA5}">
                      <a16:colId xmlns:a16="http://schemas.microsoft.com/office/drawing/2014/main" xmlns="" val="1949077835"/>
                    </a:ext>
                  </a:extLst>
                </a:gridCol>
                <a:gridCol w="1878111">
                  <a:extLst>
                    <a:ext uri="{9D8B030D-6E8A-4147-A177-3AD203B41FA5}">
                      <a16:colId xmlns:a16="http://schemas.microsoft.com/office/drawing/2014/main" xmlns="" val="3052197853"/>
                    </a:ext>
                  </a:extLst>
                </a:gridCol>
              </a:tblGrid>
              <a:tr h="471543">
                <a:tc rowSpan="2">
                  <a:txBody>
                    <a:bodyPr/>
                    <a:lstStyle/>
                    <a:p>
                      <a:pPr algn="ctr">
                        <a:lnSpc>
                          <a:spcPct val="150000"/>
                        </a:lnSpc>
                      </a:pPr>
                      <a:r>
                        <a:rPr lang="ru-RU" sz="2000" dirty="0">
                          <a:effectLst/>
                        </a:rPr>
                        <a:t>Учебный год</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pPr>
                      <a:r>
                        <a:rPr lang="ru-RU" sz="2000" dirty="0">
                          <a:effectLst/>
                        </a:rPr>
                        <a:t>Оценка «зачёт» по Т2</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gridSpan="2">
                  <a:txBody>
                    <a:bodyPr/>
                    <a:lstStyle/>
                    <a:p>
                      <a:pPr algn="ctr">
                        <a:lnSpc>
                          <a:spcPct val="150000"/>
                        </a:lnSpc>
                      </a:pPr>
                      <a:r>
                        <a:rPr lang="ru-RU" sz="2000" dirty="0">
                          <a:effectLst/>
                        </a:rPr>
                        <a:t>Оценка «незачёт» по Т2</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extLst>
                  <a:ext uri="{0D108BD9-81ED-4DB2-BD59-A6C34878D82A}">
                    <a16:rowId xmlns:a16="http://schemas.microsoft.com/office/drawing/2014/main" xmlns="" val="984348744"/>
                  </a:ext>
                </a:extLst>
              </a:tr>
              <a:tr h="471543">
                <a:tc vMerge="1">
                  <a:txBody>
                    <a:bodyPr/>
                    <a:lstStyle/>
                    <a:p>
                      <a:endParaRPr lang="ru-RU"/>
                    </a:p>
                  </a:txBody>
                  <a:tcPr/>
                </a:tc>
                <a:tc>
                  <a:txBody>
                    <a:bodyPr/>
                    <a:lstStyle/>
                    <a:p>
                      <a:pPr algn="ctr">
                        <a:lnSpc>
                          <a:spcPct val="150000"/>
                        </a:lnSpc>
                      </a:pPr>
                      <a:r>
                        <a:rPr lang="ru-RU" sz="2000">
                          <a:effectLst/>
                        </a:rPr>
                        <a:t>количество</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ru-RU" sz="2000" dirty="0">
                          <a:effectLst/>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ru-RU" sz="2000">
                          <a:effectLst/>
                        </a:rPr>
                        <a:t>количество</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ru-RU" sz="2000">
                          <a:effectLst/>
                        </a:rPr>
                        <a:t>%</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03220631"/>
                  </a:ext>
                </a:extLst>
              </a:tr>
              <a:tr h="471543">
                <a:tc>
                  <a:txBody>
                    <a:bodyPr/>
                    <a:lstStyle/>
                    <a:p>
                      <a:pPr algn="ctr">
                        <a:lnSpc>
                          <a:spcPct val="150000"/>
                        </a:lnSpc>
                      </a:pPr>
                      <a:r>
                        <a:rPr lang="ru-RU" sz="2000">
                          <a:effectLst/>
                        </a:rPr>
                        <a:t>2022-2023</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9475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99,48</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50</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0,52</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54156687"/>
                  </a:ext>
                </a:extLst>
              </a:tr>
              <a:tr h="471543">
                <a:tc>
                  <a:txBody>
                    <a:bodyPr/>
                    <a:lstStyle/>
                    <a:p>
                      <a:pPr algn="ctr">
                        <a:lnSpc>
                          <a:spcPct val="150000"/>
                        </a:lnSpc>
                      </a:pPr>
                      <a:r>
                        <a:rPr lang="ru-RU" sz="2000">
                          <a:effectLst/>
                        </a:rPr>
                        <a:t>2023-2024</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8812</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99,42</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50</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0,56</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79952088"/>
                  </a:ext>
                </a:extLst>
              </a:tr>
              <a:tr h="471543">
                <a:tc>
                  <a:txBody>
                    <a:bodyPr/>
                    <a:lstStyle/>
                    <a:p>
                      <a:pPr algn="ctr">
                        <a:lnSpc>
                          <a:spcPct val="150000"/>
                        </a:lnSpc>
                      </a:pPr>
                      <a:r>
                        <a:rPr lang="ru-RU" sz="2000">
                          <a:effectLst/>
                        </a:rPr>
                        <a:t>2024-2025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9043</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99,67</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30</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0,33</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5053396"/>
                  </a:ext>
                </a:extLst>
              </a:tr>
            </a:tbl>
          </a:graphicData>
        </a:graphic>
      </p:graphicFrame>
      <p:pic>
        <p:nvPicPr>
          <p:cNvPr id="5" name="Рисунок 4">
            <a:extLst>
              <a:ext uri="{FF2B5EF4-FFF2-40B4-BE49-F238E27FC236}">
                <a16:creationId xmlns:a16="http://schemas.microsoft.com/office/drawing/2014/main" xmlns="" id="{390A3E1D-84D3-4CA5-96A6-FEDAB8F94409}"/>
              </a:ext>
            </a:extLst>
          </p:cNvPr>
          <p:cNvPicPr>
            <a:picLocks noChangeAspect="1"/>
          </p:cNvPicPr>
          <p:nvPr/>
        </p:nvPicPr>
        <p:blipFill>
          <a:blip r:embed="rId2"/>
          <a:stretch>
            <a:fillRect/>
          </a:stretch>
        </p:blipFill>
        <p:spPr>
          <a:xfrm>
            <a:off x="10866077" y="392260"/>
            <a:ext cx="975445" cy="829128"/>
          </a:xfrm>
          <a:prstGeom prst="rect">
            <a:avLst/>
          </a:prstGeom>
        </p:spPr>
      </p:pic>
      <p:sp>
        <p:nvSpPr>
          <p:cNvPr id="9" name="TextBox 8">
            <a:extLst>
              <a:ext uri="{FF2B5EF4-FFF2-40B4-BE49-F238E27FC236}">
                <a16:creationId xmlns:a16="http://schemas.microsoft.com/office/drawing/2014/main" xmlns="" id="{EC35EE70-7186-4AC0-9000-80149BCB2726}"/>
              </a:ext>
            </a:extLst>
          </p:cNvPr>
          <p:cNvSpPr txBox="1"/>
          <p:nvPr/>
        </p:nvSpPr>
        <p:spPr>
          <a:xfrm>
            <a:off x="1219200" y="4483278"/>
            <a:ext cx="10134600" cy="1569660"/>
          </a:xfrm>
          <a:prstGeom prst="rect">
            <a:avLst/>
          </a:prstGeom>
          <a:noFill/>
        </p:spPr>
        <p:txBody>
          <a:bodyPr wrap="square">
            <a:spAutoFit/>
          </a:bodyPr>
          <a:lstStyle/>
          <a:p>
            <a:r>
              <a:rPr lang="ru-RU" sz="2400" dirty="0">
                <a:latin typeface="Times New Roman" panose="02020603050405020304" pitchFamily="18" charset="0"/>
                <a:ea typeface="Calibri" panose="020F0502020204030204" pitchFamily="34" charset="0"/>
              </a:rPr>
              <a:t>Н</a:t>
            </a:r>
            <a:r>
              <a:rPr lang="ru-RU" sz="2400" dirty="0">
                <a:effectLst/>
                <a:latin typeface="Times New Roman" panose="02020603050405020304" pitchFamily="18" charset="0"/>
                <a:ea typeface="Calibri" panose="020F0502020204030204" pitchFamily="34" charset="0"/>
              </a:rPr>
              <a:t>е допускается не только списывание сочинения или его фрагментов из какого-либо источника, но и воспроизведение по памяти чужого текста (работа другого участника, текст, опубликованный в бумажном и (или) электронном виде, и др.).</a:t>
            </a:r>
            <a:endParaRPr lang="ru-RU" sz="2400" dirty="0"/>
          </a:p>
        </p:txBody>
      </p:sp>
      <p:sp>
        <p:nvSpPr>
          <p:cNvPr id="10" name="Прямоугольник 9">
            <a:extLst>
              <a:ext uri="{FF2B5EF4-FFF2-40B4-BE49-F238E27FC236}">
                <a16:creationId xmlns:a16="http://schemas.microsoft.com/office/drawing/2014/main" xmlns="" id="{C94B4A0C-13AF-41EE-A755-A96F621ED981}"/>
              </a:ext>
            </a:extLst>
          </p:cNvPr>
          <p:cNvSpPr/>
          <p:nvPr/>
        </p:nvSpPr>
        <p:spPr>
          <a:xfrm>
            <a:off x="632855" y="4806443"/>
            <a:ext cx="410690" cy="923330"/>
          </a:xfrm>
          <a:prstGeom prst="rect">
            <a:avLst/>
          </a:prstGeom>
          <a:noFill/>
        </p:spPr>
        <p:txBody>
          <a:bodyPr wrap="none" lIns="91440" tIns="45720" rIns="91440" bIns="45720">
            <a:spAutoFit/>
          </a:bodyPr>
          <a:lstStyle/>
          <a:p>
            <a:pPr algn="ctr"/>
            <a:r>
              <a:rPr lang="ru-RU" sz="54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303152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603A3F-2CAA-45A2-BCE9-8841CE5A0BEC}"/>
              </a:ext>
            </a:extLst>
          </p:cNvPr>
          <p:cNvSpPr>
            <a:spLocks noGrp="1"/>
          </p:cNvSpPr>
          <p:nvPr>
            <p:ph type="title"/>
          </p:nvPr>
        </p:nvSpPr>
        <p:spPr>
          <a:xfrm>
            <a:off x="838200" y="365125"/>
            <a:ext cx="10515600" cy="504451"/>
          </a:xfrm>
        </p:spPr>
        <p:txBody>
          <a:bodyPr>
            <a:noAutofit/>
          </a:bodyPr>
          <a:lstStyle/>
          <a:p>
            <a:r>
              <a:rPr lang="ru-RU" sz="3200" dirty="0"/>
              <a:t>Требование 2. Самостоятельность написания сочинения</a:t>
            </a:r>
          </a:p>
        </p:txBody>
      </p:sp>
      <p:pic>
        <p:nvPicPr>
          <p:cNvPr id="5" name="Рисунок 4">
            <a:extLst>
              <a:ext uri="{FF2B5EF4-FFF2-40B4-BE49-F238E27FC236}">
                <a16:creationId xmlns:a16="http://schemas.microsoft.com/office/drawing/2014/main" xmlns="" id="{390A3E1D-84D3-4CA5-96A6-FEDAB8F94409}"/>
              </a:ext>
            </a:extLst>
          </p:cNvPr>
          <p:cNvPicPr>
            <a:picLocks noChangeAspect="1"/>
          </p:cNvPicPr>
          <p:nvPr/>
        </p:nvPicPr>
        <p:blipFill>
          <a:blip r:embed="rId2"/>
          <a:stretch>
            <a:fillRect/>
          </a:stretch>
        </p:blipFill>
        <p:spPr>
          <a:xfrm>
            <a:off x="10866077" y="392260"/>
            <a:ext cx="975445" cy="829128"/>
          </a:xfrm>
          <a:prstGeom prst="rect">
            <a:avLst/>
          </a:prstGeom>
        </p:spPr>
      </p:pic>
      <p:sp>
        <p:nvSpPr>
          <p:cNvPr id="4" name="Объект 3">
            <a:extLst>
              <a:ext uri="{FF2B5EF4-FFF2-40B4-BE49-F238E27FC236}">
                <a16:creationId xmlns:a16="http://schemas.microsoft.com/office/drawing/2014/main" xmlns="" id="{E37A5463-2A1A-4573-8A14-9318F6764D2F}"/>
              </a:ext>
            </a:extLst>
          </p:cNvPr>
          <p:cNvSpPr>
            <a:spLocks noGrp="1"/>
          </p:cNvSpPr>
          <p:nvPr>
            <p:ph idx="1"/>
          </p:nvPr>
        </p:nvSpPr>
        <p:spPr>
          <a:xfrm>
            <a:off x="838200" y="1825625"/>
            <a:ext cx="10690412" cy="3956610"/>
          </a:xfrm>
        </p:spPr>
        <p:txBody>
          <a:bodyPr>
            <a:normAutofit fontScale="55000" lnSpcReduction="20000"/>
          </a:bodyPr>
          <a:lstStyle/>
          <a:p>
            <a:pPr marL="800100" indent="-571500" algn="just">
              <a:lnSpc>
                <a:spcPct val="150000"/>
              </a:lnSpc>
            </a:pPr>
            <a:r>
              <a:rPr lang="ru-RU" sz="4400" dirty="0">
                <a:effectLst/>
                <a:latin typeface="Monotype Corsiva" panose="03010101010201010101" pitchFamily="66" charset="0"/>
                <a:ea typeface="Calibri" panose="020F0502020204030204" pitchFamily="34" charset="0"/>
              </a:rPr>
              <a:t>Почему День Победы для многих людей - главный праздник в нашей стране? Безусловно, для каждого этот праздник значит что-то своё. Я считаю…</a:t>
            </a:r>
          </a:p>
          <a:p>
            <a:pPr marL="800100" indent="-571500" algn="just">
              <a:lnSpc>
                <a:spcPct val="150000"/>
              </a:lnSpc>
            </a:pPr>
            <a:r>
              <a:rPr lang="ru-RU" sz="4400" dirty="0">
                <a:effectLst/>
                <a:latin typeface="Monotype Corsiva" panose="03010101010201010101" pitchFamily="66" charset="0"/>
                <a:ea typeface="Calibri" panose="020F0502020204030204" pitchFamily="34" charset="0"/>
              </a:rPr>
              <a:t>Что значит брать на себя ответственность за свою судьбу?</a:t>
            </a:r>
            <a:r>
              <a:rPr lang="ru-RU" sz="4400" dirty="0">
                <a:effectLst/>
                <a:latin typeface="Times New Roman" panose="02020603050405020304" pitchFamily="18" charset="0"/>
                <a:ea typeface="Calibri" panose="020F0502020204030204" pitchFamily="34" charset="0"/>
              </a:rPr>
              <a:t> </a:t>
            </a:r>
            <a:r>
              <a:rPr lang="ru-RU" sz="4400" dirty="0">
                <a:effectLst/>
                <a:latin typeface="Monotype Corsiva" panose="03010101010201010101" pitchFamily="66" charset="0"/>
                <a:ea typeface="Calibri" panose="020F0502020204030204" pitchFamily="34" charset="0"/>
              </a:rPr>
              <a:t>Безусловно, каждый по своему ответит на этот вопрос.      Я считаю… </a:t>
            </a:r>
          </a:p>
          <a:p>
            <a:pPr marL="800100" indent="-571500" algn="just">
              <a:lnSpc>
                <a:spcPct val="150000"/>
              </a:lnSpc>
            </a:pPr>
            <a:r>
              <a:rPr lang="ru-RU" sz="5100" dirty="0">
                <a:effectLst/>
                <a:latin typeface="Monotype Corsiva" panose="03010101010201010101" pitchFamily="66" charset="0"/>
                <a:ea typeface="Calibri" panose="020F0502020204030204" pitchFamily="34" charset="0"/>
              </a:rPr>
              <a:t>Что значит брать на себя ответственность за свою судьбу? Каждый может по-своему ответить на этот вопрос. На мой взгляд, …</a:t>
            </a:r>
            <a:r>
              <a:rPr lang="ru-RU" sz="5100" dirty="0">
                <a:effectLst/>
                <a:latin typeface="Times New Roman" panose="02020603050405020304" pitchFamily="18" charset="0"/>
                <a:ea typeface="Calibri" panose="020F0502020204030204" pitchFamily="34" charset="0"/>
              </a:rPr>
              <a:t>	</a:t>
            </a:r>
          </a:p>
          <a:p>
            <a:endParaRPr lang="ru-RU" dirty="0"/>
          </a:p>
        </p:txBody>
      </p:sp>
      <p:sp>
        <p:nvSpPr>
          <p:cNvPr id="6" name="Прямоугольник 5">
            <a:extLst>
              <a:ext uri="{FF2B5EF4-FFF2-40B4-BE49-F238E27FC236}">
                <a16:creationId xmlns:a16="http://schemas.microsoft.com/office/drawing/2014/main" xmlns="" id="{1CABF664-3110-4262-9B99-C76D093D859C}"/>
              </a:ext>
            </a:extLst>
          </p:cNvPr>
          <p:cNvSpPr/>
          <p:nvPr/>
        </p:nvSpPr>
        <p:spPr>
          <a:xfrm rot="21070507">
            <a:off x="706088" y="885936"/>
            <a:ext cx="4751622" cy="923330"/>
          </a:xfrm>
          <a:prstGeom prst="rect">
            <a:avLst/>
          </a:prstGeom>
          <a:noFill/>
        </p:spPr>
        <p:txBody>
          <a:bodyPr wrap="none" lIns="91440" tIns="45720" rIns="91440" bIns="45720">
            <a:spAutoFit/>
          </a:bodyPr>
          <a:lstStyle/>
          <a:p>
            <a:pPr algn="ctr"/>
            <a:r>
              <a:rPr lang="ru-RU" sz="5400" b="1" cap="none" spc="0" dirty="0">
                <a:ln w="22225">
                  <a:solidFill>
                    <a:schemeClr val="accent2"/>
                  </a:solidFill>
                  <a:prstDash val="solid"/>
                </a:ln>
                <a:solidFill>
                  <a:schemeClr val="accent2">
                    <a:lumMod val="40000"/>
                    <a:lumOff val="60000"/>
                  </a:schemeClr>
                </a:solidFill>
                <a:effectLst/>
                <a:latin typeface="Monotype Corsiva" panose="03010101010201010101" pitchFamily="66" charset="0"/>
                <a:ea typeface="Calibri" panose="020F0502020204030204" pitchFamily="34" charset="0"/>
              </a:rPr>
              <a:t>Снова о шаблонах</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7402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202D60E2-DB66-4DDE-942F-D67401413C20}"/>
              </a:ext>
            </a:extLst>
          </p:cNvPr>
          <p:cNvPicPr>
            <a:picLocks noChangeAspect="1"/>
          </p:cNvPicPr>
          <p:nvPr/>
        </p:nvPicPr>
        <p:blipFill>
          <a:blip r:embed="rId2"/>
          <a:stretch>
            <a:fillRect/>
          </a:stretch>
        </p:blipFill>
        <p:spPr>
          <a:xfrm>
            <a:off x="10866077" y="266473"/>
            <a:ext cx="975445" cy="829128"/>
          </a:xfrm>
          <a:prstGeom prst="rect">
            <a:avLst/>
          </a:prstGeom>
        </p:spPr>
      </p:pic>
      <p:sp>
        <p:nvSpPr>
          <p:cNvPr id="2" name="Заголовок 1">
            <a:extLst>
              <a:ext uri="{FF2B5EF4-FFF2-40B4-BE49-F238E27FC236}">
                <a16:creationId xmlns:a16="http://schemas.microsoft.com/office/drawing/2014/main" xmlns="" id="{AAAC65E6-3CD4-4CA6-8BEE-00700583B654}"/>
              </a:ext>
            </a:extLst>
          </p:cNvPr>
          <p:cNvSpPr>
            <a:spLocks noGrp="1"/>
          </p:cNvSpPr>
          <p:nvPr>
            <p:ph type="title"/>
          </p:nvPr>
        </p:nvSpPr>
        <p:spPr>
          <a:xfrm>
            <a:off x="838200" y="365125"/>
            <a:ext cx="10515600" cy="576169"/>
          </a:xfrm>
        </p:spPr>
        <p:txBody>
          <a:bodyPr>
            <a:normAutofit fontScale="90000"/>
          </a:bodyPr>
          <a:lstStyle/>
          <a:p>
            <a:r>
              <a:rPr lang="ru-RU" dirty="0"/>
              <a:t>Критерий 1. Соответствие теме</a:t>
            </a:r>
          </a:p>
        </p:txBody>
      </p:sp>
      <p:graphicFrame>
        <p:nvGraphicFramePr>
          <p:cNvPr id="5" name="Объект 4">
            <a:extLst>
              <a:ext uri="{FF2B5EF4-FFF2-40B4-BE49-F238E27FC236}">
                <a16:creationId xmlns:a16="http://schemas.microsoft.com/office/drawing/2014/main" xmlns="" id="{FA099074-55A9-4F83-8D50-653E24A53202}"/>
              </a:ext>
            </a:extLst>
          </p:cNvPr>
          <p:cNvGraphicFramePr>
            <a:graphicFrameLocks noGrp="1"/>
          </p:cNvGraphicFramePr>
          <p:nvPr>
            <p:ph idx="1"/>
            <p:extLst>
              <p:ext uri="{D42A27DB-BD31-4B8C-83A1-F6EECF244321}">
                <p14:modId xmlns:p14="http://schemas.microsoft.com/office/powerpoint/2010/main" val="3489476847"/>
              </p:ext>
            </p:extLst>
          </p:nvPr>
        </p:nvGraphicFramePr>
        <p:xfrm>
          <a:off x="1138519" y="1460725"/>
          <a:ext cx="10632138" cy="3126355"/>
        </p:xfrm>
        <a:graphic>
          <a:graphicData uri="http://schemas.openxmlformats.org/drawingml/2006/table">
            <a:tbl>
              <a:tblPr firstRow="1" firstCol="1" bandRow="1">
                <a:tableStyleId>{5C22544A-7EE6-4342-B048-85BDC9FD1C3A}</a:tableStyleId>
              </a:tblPr>
              <a:tblGrid>
                <a:gridCol w="2556525">
                  <a:extLst>
                    <a:ext uri="{9D8B030D-6E8A-4147-A177-3AD203B41FA5}">
                      <a16:colId xmlns:a16="http://schemas.microsoft.com/office/drawing/2014/main" xmlns="" val="3978815878"/>
                    </a:ext>
                  </a:extLst>
                </a:gridCol>
                <a:gridCol w="2193291">
                  <a:extLst>
                    <a:ext uri="{9D8B030D-6E8A-4147-A177-3AD203B41FA5}">
                      <a16:colId xmlns:a16="http://schemas.microsoft.com/office/drawing/2014/main" xmlns="" val="3093800350"/>
                    </a:ext>
                  </a:extLst>
                </a:gridCol>
                <a:gridCol w="1960774">
                  <a:extLst>
                    <a:ext uri="{9D8B030D-6E8A-4147-A177-3AD203B41FA5}">
                      <a16:colId xmlns:a16="http://schemas.microsoft.com/office/drawing/2014/main" xmlns="" val="573443358"/>
                    </a:ext>
                  </a:extLst>
                </a:gridCol>
                <a:gridCol w="1960774">
                  <a:extLst>
                    <a:ext uri="{9D8B030D-6E8A-4147-A177-3AD203B41FA5}">
                      <a16:colId xmlns:a16="http://schemas.microsoft.com/office/drawing/2014/main" xmlns="" val="490677211"/>
                    </a:ext>
                  </a:extLst>
                </a:gridCol>
                <a:gridCol w="1960774">
                  <a:extLst>
                    <a:ext uri="{9D8B030D-6E8A-4147-A177-3AD203B41FA5}">
                      <a16:colId xmlns:a16="http://schemas.microsoft.com/office/drawing/2014/main" xmlns="" val="876649089"/>
                    </a:ext>
                  </a:extLst>
                </a:gridCol>
              </a:tblGrid>
              <a:tr h="625271">
                <a:tc rowSpan="2">
                  <a:txBody>
                    <a:bodyPr/>
                    <a:lstStyle/>
                    <a:p>
                      <a:pPr algn="ctr">
                        <a:lnSpc>
                          <a:spcPct val="107000"/>
                        </a:lnSpc>
                      </a:pPr>
                      <a:r>
                        <a:rPr lang="ru-RU" sz="2000" dirty="0">
                          <a:effectLst/>
                        </a:rPr>
                        <a:t>Учебный год</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pPr>
                      <a:r>
                        <a:rPr lang="ru-RU" sz="2000" dirty="0">
                          <a:effectLst/>
                        </a:rPr>
                        <a:t>Оценка «зачёт» по К1</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gridSpan="2">
                  <a:txBody>
                    <a:bodyPr/>
                    <a:lstStyle/>
                    <a:p>
                      <a:pPr algn="ctr">
                        <a:lnSpc>
                          <a:spcPct val="107000"/>
                        </a:lnSpc>
                      </a:pPr>
                      <a:r>
                        <a:rPr lang="ru-RU" sz="2000">
                          <a:effectLst/>
                        </a:rPr>
                        <a:t>Оценка «незачёт» по К1</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extLst>
                  <a:ext uri="{0D108BD9-81ED-4DB2-BD59-A6C34878D82A}">
                    <a16:rowId xmlns:a16="http://schemas.microsoft.com/office/drawing/2014/main" xmlns="" val="1324413975"/>
                  </a:ext>
                </a:extLst>
              </a:tr>
              <a:tr h="625271">
                <a:tc vMerge="1">
                  <a:txBody>
                    <a:bodyPr/>
                    <a:lstStyle/>
                    <a:p>
                      <a:endParaRPr lang="ru-RU"/>
                    </a:p>
                  </a:txBody>
                  <a:tcPr/>
                </a:tc>
                <a:tc>
                  <a:txBody>
                    <a:bodyPr/>
                    <a:lstStyle/>
                    <a:p>
                      <a:pPr algn="ctr">
                        <a:lnSpc>
                          <a:spcPct val="107000"/>
                        </a:lnSpc>
                      </a:pPr>
                      <a:r>
                        <a:rPr lang="ru-RU" sz="2000">
                          <a:effectLst/>
                        </a:rPr>
                        <a:t>количество</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количество</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83273781"/>
                  </a:ext>
                </a:extLst>
              </a:tr>
              <a:tr h="625271">
                <a:tc>
                  <a:txBody>
                    <a:bodyPr/>
                    <a:lstStyle/>
                    <a:p>
                      <a:pPr algn="ctr">
                        <a:lnSpc>
                          <a:spcPct val="107000"/>
                        </a:lnSpc>
                      </a:pPr>
                      <a:r>
                        <a:rPr lang="ru-RU" sz="2000">
                          <a:effectLst/>
                        </a:rPr>
                        <a:t>2022-2023</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9368</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98,33</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159</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1,66</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16870009"/>
                  </a:ext>
                </a:extLst>
              </a:tr>
              <a:tr h="625271">
                <a:tc>
                  <a:txBody>
                    <a:bodyPr/>
                    <a:lstStyle/>
                    <a:p>
                      <a:pPr algn="ctr">
                        <a:lnSpc>
                          <a:spcPct val="107000"/>
                        </a:lnSpc>
                      </a:pPr>
                      <a:r>
                        <a:rPr lang="ru-RU" sz="2000">
                          <a:effectLst/>
                        </a:rPr>
                        <a:t>2023-2024</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8718</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98,36</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145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1,63</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39396935"/>
                  </a:ext>
                </a:extLst>
              </a:tr>
              <a:tr h="625271">
                <a:tc>
                  <a:txBody>
                    <a:bodyPr/>
                    <a:lstStyle/>
                    <a:p>
                      <a:pPr algn="ctr">
                        <a:lnSpc>
                          <a:spcPct val="107000"/>
                        </a:lnSpc>
                      </a:pPr>
                      <a:r>
                        <a:rPr lang="ru-RU" sz="2000">
                          <a:effectLst/>
                        </a:rPr>
                        <a:t>2024-2025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8893</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98,01</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180</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1,98</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95822774"/>
                  </a:ext>
                </a:extLst>
              </a:tr>
            </a:tbl>
          </a:graphicData>
        </a:graphic>
      </p:graphicFrame>
      <p:sp>
        <p:nvSpPr>
          <p:cNvPr id="6" name="Rectangle 1">
            <a:extLst>
              <a:ext uri="{FF2B5EF4-FFF2-40B4-BE49-F238E27FC236}">
                <a16:creationId xmlns:a16="http://schemas.microsoft.com/office/drawing/2014/main" xmlns="" id="{ECA78A39-1221-43FC-AC5C-5133BCFD0E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TextBox 7">
            <a:extLst>
              <a:ext uri="{FF2B5EF4-FFF2-40B4-BE49-F238E27FC236}">
                <a16:creationId xmlns:a16="http://schemas.microsoft.com/office/drawing/2014/main" xmlns="" id="{ABC5F3DE-48E3-4D67-8F9F-0C937FFF63DC}"/>
              </a:ext>
            </a:extLst>
          </p:cNvPr>
          <p:cNvSpPr txBox="1"/>
          <p:nvPr/>
        </p:nvSpPr>
        <p:spPr>
          <a:xfrm>
            <a:off x="1272989" y="5297252"/>
            <a:ext cx="6096000" cy="369332"/>
          </a:xfrm>
          <a:prstGeom prst="rect">
            <a:avLst/>
          </a:prstGeom>
          <a:noFill/>
        </p:spPr>
        <p:txBody>
          <a:bodyPr wrap="square">
            <a:spAutoFit/>
          </a:bodyPr>
          <a:lstStyle/>
          <a:p>
            <a:r>
              <a:rPr lang="ru-RU" dirty="0"/>
              <a:t>Тема раскрыта поверхностно - 48,5%%. </a:t>
            </a:r>
          </a:p>
        </p:txBody>
      </p:sp>
    </p:spTree>
    <p:extLst>
      <p:ext uri="{BB962C8B-B14F-4D97-AF65-F5344CB8AC3E}">
        <p14:creationId xmlns:p14="http://schemas.microsoft.com/office/powerpoint/2010/main" val="183936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r>
              <a:rPr lang="ru-RU" dirty="0"/>
              <a:t>Типичные ошибки в раскрытии темы</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lstStyle/>
          <a:p>
            <a:r>
              <a:rPr lang="ru-RU" dirty="0">
                <a:solidFill>
                  <a:schemeClr val="accent2"/>
                </a:solidFill>
              </a:rPr>
              <a:t>неточное или недостаточное понимание ключевого слова в формулировке темы</a:t>
            </a:r>
          </a:p>
          <a:p>
            <a:endParaRPr lang="ru-RU" dirty="0"/>
          </a:p>
        </p:txBody>
      </p:sp>
      <p:pic>
        <p:nvPicPr>
          <p:cNvPr id="5" name="Рисунок 4">
            <a:extLst>
              <a:ext uri="{FF2B5EF4-FFF2-40B4-BE49-F238E27FC236}">
                <a16:creationId xmlns:a16="http://schemas.microsoft.com/office/drawing/2014/main" xmlns="" id="{397D9BC2-3593-42A4-8C91-0B1C3147ABEB}"/>
              </a:ext>
            </a:extLst>
          </p:cNvPr>
          <p:cNvPicPr>
            <a:picLocks noChangeAspect="1"/>
          </p:cNvPicPr>
          <p:nvPr/>
        </p:nvPicPr>
        <p:blipFill>
          <a:blip r:embed="rId3"/>
          <a:stretch>
            <a:fillRect/>
          </a:stretch>
        </p:blipFill>
        <p:spPr>
          <a:xfrm>
            <a:off x="1595717" y="2737043"/>
            <a:ext cx="8704729" cy="1918421"/>
          </a:xfrm>
          <a:prstGeom prst="rect">
            <a:avLst/>
          </a:prstGeom>
        </p:spPr>
      </p:pic>
    </p:spTree>
    <p:extLst>
      <p:ext uri="{BB962C8B-B14F-4D97-AF65-F5344CB8AC3E}">
        <p14:creationId xmlns:p14="http://schemas.microsoft.com/office/powerpoint/2010/main" val="178170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r>
              <a:rPr lang="ru-RU" dirty="0"/>
              <a:t>Типичные ошибки в раскрытии темы</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normAutofit lnSpcReduction="10000"/>
          </a:bodyPr>
          <a:lstStyle/>
          <a:p>
            <a:r>
              <a:rPr lang="ru-RU" dirty="0">
                <a:solidFill>
                  <a:srgbClr val="FF0000"/>
                </a:solidFill>
              </a:rPr>
              <a:t>непонимание формулировки темы, неумение вычленять ключевые слова</a:t>
            </a:r>
          </a:p>
          <a:p>
            <a:pPr marL="0" indent="0">
              <a:buNone/>
            </a:pPr>
            <a:r>
              <a:rPr lang="ru-RU" dirty="0"/>
              <a:t>Тема 612 («Художественное произведение (книга, музыка, фильм, спектакль), которое заставило меня переживать»). </a:t>
            </a:r>
          </a:p>
          <a:p>
            <a:pPr marL="0" indent="0">
              <a:buNone/>
            </a:pPr>
            <a:r>
              <a:rPr lang="ru-RU" dirty="0"/>
              <a:t>Ключевое слово «</a:t>
            </a:r>
            <a:r>
              <a:rPr lang="ru-RU" dirty="0">
                <a:solidFill>
                  <a:srgbClr val="FF0000"/>
                </a:solidFill>
              </a:rPr>
              <a:t>переживать</a:t>
            </a:r>
            <a:r>
              <a:rPr lang="ru-RU" dirty="0"/>
              <a:t>» не определило содержание ряда работ выпускников, и сочинения получились поверхностными, они не содержат даже попытки объяснить, почему именно это произведение заставило переживать. По сути, такие сочинения представляют собой пересказ содержания одного или двух произведений и указания, что именно эти произведения «заставили переживать».</a:t>
            </a:r>
          </a:p>
        </p:txBody>
      </p:sp>
    </p:spTree>
    <p:extLst>
      <p:ext uri="{BB962C8B-B14F-4D97-AF65-F5344CB8AC3E}">
        <p14:creationId xmlns:p14="http://schemas.microsoft.com/office/powerpoint/2010/main" val="3621301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pic>
        <p:nvPicPr>
          <p:cNvPr id="5" name="Рисунок 4">
            <a:extLst>
              <a:ext uri="{FF2B5EF4-FFF2-40B4-BE49-F238E27FC236}">
                <a16:creationId xmlns:a16="http://schemas.microsoft.com/office/drawing/2014/main" xmlns="" id="{E0648F33-FFF0-4E4A-A3F3-517A48D4D498}"/>
              </a:ext>
            </a:extLst>
          </p:cNvPr>
          <p:cNvPicPr>
            <a:picLocks noChangeAspect="1"/>
          </p:cNvPicPr>
          <p:nvPr/>
        </p:nvPicPr>
        <p:blipFill>
          <a:blip r:embed="rId3"/>
          <a:stretch>
            <a:fillRect/>
          </a:stretch>
        </p:blipFill>
        <p:spPr>
          <a:xfrm>
            <a:off x="563847" y="337173"/>
            <a:ext cx="5352752" cy="5968501"/>
          </a:xfrm>
          <a:prstGeom prst="rect">
            <a:avLst/>
          </a:prstGeom>
        </p:spPr>
      </p:pic>
      <p:pic>
        <p:nvPicPr>
          <p:cNvPr id="6" name="Рисунок 5">
            <a:extLst>
              <a:ext uri="{FF2B5EF4-FFF2-40B4-BE49-F238E27FC236}">
                <a16:creationId xmlns:a16="http://schemas.microsoft.com/office/drawing/2014/main" xmlns="" id="{DFEB5DC6-EFDB-4142-95FB-5C4828AC3E05}"/>
              </a:ext>
            </a:extLst>
          </p:cNvPr>
          <p:cNvPicPr>
            <a:picLocks noChangeAspect="1"/>
          </p:cNvPicPr>
          <p:nvPr/>
        </p:nvPicPr>
        <p:blipFill>
          <a:blip r:embed="rId4"/>
          <a:stretch>
            <a:fillRect/>
          </a:stretch>
        </p:blipFill>
        <p:spPr>
          <a:xfrm>
            <a:off x="6275402" y="2108804"/>
            <a:ext cx="5755123" cy="4749196"/>
          </a:xfrm>
          <a:prstGeom prst="rect">
            <a:avLst/>
          </a:prstGeom>
        </p:spPr>
      </p:pic>
    </p:spTree>
    <p:extLst>
      <p:ext uri="{BB962C8B-B14F-4D97-AF65-F5344CB8AC3E}">
        <p14:creationId xmlns:p14="http://schemas.microsoft.com/office/powerpoint/2010/main" val="194221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xmlns="" id="{B40064C0-8CE3-4AAE-8D2B-335B1D415143}"/>
              </a:ext>
            </a:extLst>
          </p:cNvPr>
          <p:cNvPicPr>
            <a:picLocks noGrp="1" noChangeAspect="1"/>
          </p:cNvPicPr>
          <p:nvPr>
            <p:ph idx="1"/>
          </p:nvPr>
        </p:nvPicPr>
        <p:blipFill>
          <a:blip r:embed="rId3"/>
          <a:stretch>
            <a:fillRect/>
          </a:stretch>
        </p:blipFill>
        <p:spPr>
          <a:xfrm>
            <a:off x="838200" y="361645"/>
            <a:ext cx="6267231" cy="2658086"/>
          </a:xfrm>
          <a:prstGeom prst="rect">
            <a:avLst/>
          </a:prstGeom>
        </p:spPr>
      </p:pic>
      <p:sp>
        <p:nvSpPr>
          <p:cNvPr id="7" name="TextBox 6">
            <a:extLst>
              <a:ext uri="{FF2B5EF4-FFF2-40B4-BE49-F238E27FC236}">
                <a16:creationId xmlns:a16="http://schemas.microsoft.com/office/drawing/2014/main" xmlns="" id="{7C8BE512-8368-4E9D-8C1C-1F1EBED741DE}"/>
              </a:ext>
            </a:extLst>
          </p:cNvPr>
          <p:cNvSpPr txBox="1"/>
          <p:nvPr/>
        </p:nvSpPr>
        <p:spPr>
          <a:xfrm>
            <a:off x="2653554" y="3639671"/>
            <a:ext cx="8700246" cy="1569660"/>
          </a:xfrm>
          <a:prstGeom prst="rect">
            <a:avLst/>
          </a:prstGeom>
          <a:noFill/>
        </p:spPr>
        <p:txBody>
          <a:bodyPr wrap="square">
            <a:spAutoFit/>
          </a:bodyPr>
          <a:lstStyle/>
          <a:p>
            <a:r>
              <a:rPr lang="ru-RU" sz="2400" dirty="0"/>
              <a:t>Для автора этого сочинения ключевое слово в формулировке темы - «идеал», слово «гражданственность» он вообще из виду упустил, поэтому и приведённые далее примеры из литературы никакого отношения к выбранной теме не имеют.</a:t>
            </a:r>
          </a:p>
        </p:txBody>
      </p:sp>
    </p:spTree>
    <p:extLst>
      <p:ext uri="{BB962C8B-B14F-4D97-AF65-F5344CB8AC3E}">
        <p14:creationId xmlns:p14="http://schemas.microsoft.com/office/powerpoint/2010/main" val="328287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idx="4294967295"/>
          </p:nvPr>
        </p:nvSpPr>
        <p:spPr>
          <a:xfrm>
            <a:off x="0" y="365125"/>
            <a:ext cx="10515600" cy="701675"/>
          </a:xfrm>
        </p:spPr>
        <p:txBody>
          <a:bodyPr>
            <a:normAutofit fontScale="90000"/>
          </a:bodyPr>
          <a:lstStyle/>
          <a:p>
            <a:r>
              <a:rPr lang="ru-RU" dirty="0"/>
              <a:t>    </a:t>
            </a:r>
            <a:r>
              <a:rPr lang="ru-RU" sz="2800" dirty="0"/>
              <a:t>Критерий 2. Аргументация, привлечение литературного материала</a:t>
            </a:r>
            <a:endParaRPr lang="ru-RU" dirty="0"/>
          </a:p>
        </p:txBody>
      </p:sp>
      <p:graphicFrame>
        <p:nvGraphicFramePr>
          <p:cNvPr id="9" name="Таблица 8">
            <a:extLst>
              <a:ext uri="{FF2B5EF4-FFF2-40B4-BE49-F238E27FC236}">
                <a16:creationId xmlns:a16="http://schemas.microsoft.com/office/drawing/2014/main" xmlns="" id="{6B8E8CBD-D8D8-4D49-BD3F-54975DE7D971}"/>
              </a:ext>
            </a:extLst>
          </p:cNvPr>
          <p:cNvGraphicFramePr>
            <a:graphicFrameLocks noGrp="1"/>
          </p:cNvGraphicFramePr>
          <p:nvPr>
            <p:extLst>
              <p:ext uri="{D42A27DB-BD31-4B8C-83A1-F6EECF244321}">
                <p14:modId xmlns:p14="http://schemas.microsoft.com/office/powerpoint/2010/main" val="1947440551"/>
              </p:ext>
            </p:extLst>
          </p:nvPr>
        </p:nvGraphicFramePr>
        <p:xfrm>
          <a:off x="701964" y="1727200"/>
          <a:ext cx="10010862" cy="1701800"/>
        </p:xfrm>
        <a:graphic>
          <a:graphicData uri="http://schemas.openxmlformats.org/drawingml/2006/table">
            <a:tbl>
              <a:tblPr firstRow="1" firstCol="1" bandRow="1">
                <a:tableStyleId>{5C22544A-7EE6-4342-B048-85BDC9FD1C3A}</a:tableStyleId>
              </a:tblPr>
              <a:tblGrid>
                <a:gridCol w="2407137">
                  <a:extLst>
                    <a:ext uri="{9D8B030D-6E8A-4147-A177-3AD203B41FA5}">
                      <a16:colId xmlns:a16="http://schemas.microsoft.com/office/drawing/2014/main" xmlns="" val="3072117601"/>
                    </a:ext>
                  </a:extLst>
                </a:gridCol>
                <a:gridCol w="2065128">
                  <a:extLst>
                    <a:ext uri="{9D8B030D-6E8A-4147-A177-3AD203B41FA5}">
                      <a16:colId xmlns:a16="http://schemas.microsoft.com/office/drawing/2014/main" xmlns="" val="2331090330"/>
                    </a:ext>
                  </a:extLst>
                </a:gridCol>
                <a:gridCol w="1846199">
                  <a:extLst>
                    <a:ext uri="{9D8B030D-6E8A-4147-A177-3AD203B41FA5}">
                      <a16:colId xmlns:a16="http://schemas.microsoft.com/office/drawing/2014/main" xmlns="" val="2837939990"/>
                    </a:ext>
                  </a:extLst>
                </a:gridCol>
                <a:gridCol w="1846199">
                  <a:extLst>
                    <a:ext uri="{9D8B030D-6E8A-4147-A177-3AD203B41FA5}">
                      <a16:colId xmlns:a16="http://schemas.microsoft.com/office/drawing/2014/main" xmlns="" val="2654588899"/>
                    </a:ext>
                  </a:extLst>
                </a:gridCol>
                <a:gridCol w="1846199">
                  <a:extLst>
                    <a:ext uri="{9D8B030D-6E8A-4147-A177-3AD203B41FA5}">
                      <a16:colId xmlns:a16="http://schemas.microsoft.com/office/drawing/2014/main" xmlns="" val="547320005"/>
                    </a:ext>
                  </a:extLst>
                </a:gridCol>
              </a:tblGrid>
              <a:tr h="340360">
                <a:tc rowSpan="2">
                  <a:txBody>
                    <a:bodyPr/>
                    <a:lstStyle/>
                    <a:p>
                      <a:pPr algn="ctr"/>
                      <a:r>
                        <a:rPr lang="ru-RU" sz="2000" dirty="0">
                          <a:effectLst/>
                        </a:rPr>
                        <a:t>Учебный год</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r>
                        <a:rPr lang="ru-RU" sz="2000">
                          <a:effectLst/>
                        </a:rPr>
                        <a:t>Оценка «зачёт» по К2</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gridSpan="2">
                  <a:txBody>
                    <a:bodyPr/>
                    <a:lstStyle/>
                    <a:p>
                      <a:pPr algn="ctr"/>
                      <a:r>
                        <a:rPr lang="ru-RU" sz="2000">
                          <a:effectLst/>
                        </a:rPr>
                        <a:t>Оценка «незачёт» по К2</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xmlns="" val="856432785"/>
                  </a:ext>
                </a:extLst>
              </a:tr>
              <a:tr h="340360">
                <a:tc vMerge="1">
                  <a:txBody>
                    <a:bodyPr/>
                    <a:lstStyle/>
                    <a:p>
                      <a:endParaRPr lang="ru-RU"/>
                    </a:p>
                  </a:txBody>
                  <a:tcPr/>
                </a:tc>
                <a:tc>
                  <a:txBody>
                    <a:bodyPr/>
                    <a:lstStyle/>
                    <a:p>
                      <a:pPr algn="ctr"/>
                      <a:r>
                        <a:rPr lang="ru-RU" sz="2000" dirty="0">
                          <a:effectLst/>
                        </a:rPr>
                        <a:t>количество</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dirty="0">
                          <a:effectLst/>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a:effectLst/>
                        </a:rPr>
                        <a:t>количество</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a:effectLst/>
                        </a:rPr>
                        <a:t>%</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3011810"/>
                  </a:ext>
                </a:extLst>
              </a:tr>
              <a:tr h="340360">
                <a:tc>
                  <a:txBody>
                    <a:bodyPr/>
                    <a:lstStyle/>
                    <a:p>
                      <a:pPr algn="ctr"/>
                      <a:r>
                        <a:rPr lang="ru-RU" sz="2000">
                          <a:effectLst/>
                        </a:rPr>
                        <a:t>2022-2023</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a:effectLst/>
                        </a:rPr>
                        <a:t>9282</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dirty="0">
                          <a:effectLst/>
                        </a:rPr>
                        <a:t>97,4</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dirty="0">
                          <a:effectLst/>
                        </a:rPr>
                        <a:t>245</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a:effectLst/>
                        </a:rPr>
                        <a:t>2,6</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17183798"/>
                  </a:ext>
                </a:extLst>
              </a:tr>
              <a:tr h="340360">
                <a:tc>
                  <a:txBody>
                    <a:bodyPr/>
                    <a:lstStyle/>
                    <a:p>
                      <a:pPr algn="ctr"/>
                      <a:r>
                        <a:rPr lang="ru-RU" sz="2000">
                          <a:effectLst/>
                        </a:rPr>
                        <a:t>2023-2024</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a:effectLst/>
                        </a:rPr>
                        <a:t>8636</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a:effectLst/>
                        </a:rPr>
                        <a:t>97,4</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dirty="0">
                          <a:effectLst/>
                        </a:rPr>
                        <a:t>227</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a:effectLst/>
                        </a:rPr>
                        <a:t>2,6</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9107615"/>
                  </a:ext>
                </a:extLst>
              </a:tr>
              <a:tr h="340360">
                <a:tc>
                  <a:txBody>
                    <a:bodyPr/>
                    <a:lstStyle/>
                    <a:p>
                      <a:pPr algn="ctr"/>
                      <a:r>
                        <a:rPr lang="ru-RU" sz="2000">
                          <a:effectLst/>
                        </a:rPr>
                        <a:t>2024-2025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a:effectLst/>
                        </a:rPr>
                        <a:t>8836</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a:effectLst/>
                        </a:rPr>
                        <a:t>97,4</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a:effectLst/>
                        </a:rPr>
                        <a:t>237</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000" dirty="0">
                          <a:effectLst/>
                        </a:rPr>
                        <a:t>2.6</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6603049"/>
                  </a:ext>
                </a:extLst>
              </a:tr>
            </a:tbl>
          </a:graphicData>
        </a:graphic>
      </p:graphicFrame>
      <p:sp>
        <p:nvSpPr>
          <p:cNvPr id="10" name="Rectangle 3">
            <a:extLst>
              <a:ext uri="{FF2B5EF4-FFF2-40B4-BE49-F238E27FC236}">
                <a16:creationId xmlns:a16="http://schemas.microsoft.com/office/drawing/2014/main" xmlns="" id="{3E555150-067B-44EC-9CC9-66C1593696AB}"/>
              </a:ext>
            </a:extLst>
          </p:cNvPr>
          <p:cNvSpPr>
            <a:spLocks noChangeArrowheads="1"/>
          </p:cNvSpPr>
          <p:nvPr/>
        </p:nvSpPr>
        <p:spPr bwMode="auto">
          <a:xfrm>
            <a:off x="1349375" y="2093913"/>
            <a:ext cx="1956091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2" name="TextBox 11">
            <a:extLst>
              <a:ext uri="{FF2B5EF4-FFF2-40B4-BE49-F238E27FC236}">
                <a16:creationId xmlns:a16="http://schemas.microsoft.com/office/drawing/2014/main" xmlns="" id="{5ADDA01E-55ED-49CC-B669-E73877D0FE03}"/>
              </a:ext>
            </a:extLst>
          </p:cNvPr>
          <p:cNvSpPr txBox="1"/>
          <p:nvPr/>
        </p:nvSpPr>
        <p:spPr>
          <a:xfrm>
            <a:off x="1736438" y="4243388"/>
            <a:ext cx="10455562" cy="1446550"/>
          </a:xfrm>
          <a:prstGeom prst="rect">
            <a:avLst/>
          </a:prstGeom>
          <a:noFill/>
        </p:spPr>
        <p:txBody>
          <a:bodyPr wrap="square">
            <a:spAutoFit/>
          </a:bodyPr>
          <a:lstStyle/>
          <a:p>
            <a:r>
              <a:rPr lang="ru-RU" sz="6000" dirty="0">
                <a:solidFill>
                  <a:srgbClr val="FF0000"/>
                </a:solidFill>
              </a:rPr>
              <a:t>! </a:t>
            </a:r>
            <a:r>
              <a:rPr lang="ru-RU" sz="2800" dirty="0"/>
              <a:t>По критерию 2 достаточно опоры на один литературный источник. </a:t>
            </a:r>
          </a:p>
        </p:txBody>
      </p:sp>
    </p:spTree>
    <p:extLst>
      <p:ext uri="{BB962C8B-B14F-4D97-AF65-F5344CB8AC3E}">
        <p14:creationId xmlns:p14="http://schemas.microsoft.com/office/powerpoint/2010/main" val="165123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noAutofit/>
          </a:bodyPr>
          <a:lstStyle/>
          <a:p>
            <a:r>
              <a:rPr lang="ru-RU" sz="3600" dirty="0">
                <a:solidFill>
                  <a:schemeClr val="accent2">
                    <a:lumMod val="50000"/>
                  </a:schemeClr>
                </a:solidFill>
              </a:rPr>
              <a:t>Сведения о литературных источниках, привлекаемых участниками при аргументации своей позиции</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lstStyle/>
          <a:p>
            <a:r>
              <a:rPr lang="ru-RU" dirty="0"/>
              <a:t>Русская классика – 77% работ</a:t>
            </a:r>
          </a:p>
          <a:p>
            <a:r>
              <a:rPr lang="ru-RU" dirty="0"/>
              <a:t>Отечественная литература второй половины ХХ – ХХ</a:t>
            </a:r>
            <a:r>
              <a:rPr lang="en-US" dirty="0"/>
              <a:t>I </a:t>
            </a:r>
            <a:r>
              <a:rPr lang="ru-RU" dirty="0"/>
              <a:t>века – 38%</a:t>
            </a:r>
          </a:p>
          <a:p>
            <a:r>
              <a:rPr lang="ru-RU" dirty="0"/>
              <a:t>Зарубежная литература – 16%</a:t>
            </a:r>
          </a:p>
          <a:p>
            <a:r>
              <a:rPr lang="ru-RU" dirty="0"/>
              <a:t>Публицистика, мемуары – 0,26% </a:t>
            </a:r>
          </a:p>
          <a:p>
            <a:endParaRPr lang="ru-RU" dirty="0"/>
          </a:p>
          <a:p>
            <a:pPr marL="0" indent="0">
              <a:buNone/>
            </a:pPr>
            <a:r>
              <a:rPr lang="ru-RU" dirty="0"/>
              <a:t>			</a:t>
            </a:r>
            <a:r>
              <a:rPr lang="ru-RU" dirty="0">
                <a:solidFill>
                  <a:schemeClr val="accent1"/>
                </a:solidFill>
              </a:rPr>
              <a:t>2 произведения - 78% </a:t>
            </a:r>
          </a:p>
          <a:p>
            <a:pPr marL="0" indent="0">
              <a:buNone/>
            </a:pPr>
            <a:r>
              <a:rPr lang="ru-RU" dirty="0">
                <a:solidFill>
                  <a:schemeClr val="accent1"/>
                </a:solidFill>
              </a:rPr>
              <a:t>			1 произведение – 18%</a:t>
            </a:r>
          </a:p>
          <a:p>
            <a:pPr marL="0" indent="0">
              <a:buNone/>
            </a:pPr>
            <a:r>
              <a:rPr lang="ru-RU" dirty="0">
                <a:solidFill>
                  <a:schemeClr val="accent1"/>
                </a:solidFill>
              </a:rPr>
              <a:t>			3 и более – 3%</a:t>
            </a:r>
          </a:p>
        </p:txBody>
      </p:sp>
    </p:spTree>
    <p:extLst>
      <p:ext uri="{BB962C8B-B14F-4D97-AF65-F5344CB8AC3E}">
        <p14:creationId xmlns:p14="http://schemas.microsoft.com/office/powerpoint/2010/main" val="35077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noAutofit/>
          </a:bodyPr>
          <a:lstStyle/>
          <a:p>
            <a:r>
              <a:rPr lang="ru-RU" sz="3600" dirty="0">
                <a:solidFill>
                  <a:schemeClr val="accent2">
                    <a:lumMod val="50000"/>
                  </a:schemeClr>
                </a:solidFill>
              </a:rPr>
              <a:t>Сведения о литературных источниках, привлекаемых участниками при аргументации своей позиции</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lstStyle/>
          <a:p>
            <a:r>
              <a:rPr lang="ru-RU" dirty="0" err="1"/>
              <a:t>А.С.Пушкин</a:t>
            </a:r>
            <a:r>
              <a:rPr lang="ru-RU" dirty="0"/>
              <a:t> - «Капитанская дочка», «Евгений Онегин», «Маленькие трагедии»</a:t>
            </a:r>
          </a:p>
          <a:p>
            <a:r>
              <a:rPr lang="ru-RU" dirty="0" err="1"/>
              <a:t>Н.В.Гоголь</a:t>
            </a:r>
            <a:r>
              <a:rPr lang="ru-RU" dirty="0"/>
              <a:t> – «Тарас Бульба»</a:t>
            </a:r>
          </a:p>
          <a:p>
            <a:r>
              <a:rPr lang="ru-RU" dirty="0"/>
              <a:t>Грибоедов – «Горе от ума»</a:t>
            </a:r>
          </a:p>
          <a:p>
            <a:endParaRPr lang="ru-RU" dirty="0"/>
          </a:p>
          <a:p>
            <a:endParaRPr lang="ru-RU" dirty="0"/>
          </a:p>
          <a:p>
            <a:endParaRPr lang="ru-RU" dirty="0"/>
          </a:p>
        </p:txBody>
      </p:sp>
    </p:spTree>
    <p:extLst>
      <p:ext uri="{BB962C8B-B14F-4D97-AF65-F5344CB8AC3E}">
        <p14:creationId xmlns:p14="http://schemas.microsoft.com/office/powerpoint/2010/main" val="215517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434038-1E89-4F76-BA61-E3A1CD3F4E93}"/>
              </a:ext>
            </a:extLst>
          </p:cNvPr>
          <p:cNvSpPr>
            <a:spLocks noGrp="1"/>
          </p:cNvSpPr>
          <p:nvPr>
            <p:ph type="title"/>
          </p:nvPr>
        </p:nvSpPr>
        <p:spPr/>
        <p:txBody>
          <a:bodyPr/>
          <a:lstStyle/>
          <a:p>
            <a:r>
              <a:rPr lang="ru-RU" dirty="0"/>
              <a:t>Статистический анализ</a:t>
            </a:r>
          </a:p>
        </p:txBody>
      </p:sp>
      <p:sp>
        <p:nvSpPr>
          <p:cNvPr id="4" name="Текст 3">
            <a:extLst>
              <a:ext uri="{FF2B5EF4-FFF2-40B4-BE49-F238E27FC236}">
                <a16:creationId xmlns:a16="http://schemas.microsoft.com/office/drawing/2014/main" xmlns="" id="{73773230-AF32-454C-A83C-9C35798378A5}"/>
              </a:ext>
            </a:extLst>
          </p:cNvPr>
          <p:cNvSpPr>
            <a:spLocks noGrp="1"/>
          </p:cNvSpPr>
          <p:nvPr>
            <p:ph type="body" idx="1"/>
          </p:nvPr>
        </p:nvSpPr>
        <p:spPr/>
        <p:txBody>
          <a:bodyPr/>
          <a:lstStyle/>
          <a:p>
            <a:r>
              <a:rPr lang="ru-RU" dirty="0"/>
              <a:t>Используются данные основного срока ИС</a:t>
            </a:r>
          </a:p>
        </p:txBody>
      </p:sp>
      <p:pic>
        <p:nvPicPr>
          <p:cNvPr id="3" name="Рисунок 2">
            <a:extLst>
              <a:ext uri="{FF2B5EF4-FFF2-40B4-BE49-F238E27FC236}">
                <a16:creationId xmlns:a16="http://schemas.microsoft.com/office/drawing/2014/main" xmlns="" id="{6BF41889-2ECF-4FDA-AFAB-CC6C70A6D7CA}"/>
              </a:ext>
            </a:extLst>
          </p:cNvPr>
          <p:cNvPicPr>
            <a:picLocks noChangeAspect="1"/>
          </p:cNvPicPr>
          <p:nvPr/>
        </p:nvPicPr>
        <p:blipFill>
          <a:blip r:embed="rId2"/>
          <a:stretch>
            <a:fillRect/>
          </a:stretch>
        </p:blipFill>
        <p:spPr>
          <a:xfrm>
            <a:off x="10601618" y="540177"/>
            <a:ext cx="975445" cy="829128"/>
          </a:xfrm>
          <a:prstGeom prst="rect">
            <a:avLst/>
          </a:prstGeom>
        </p:spPr>
      </p:pic>
    </p:spTree>
    <p:extLst>
      <p:ext uri="{BB962C8B-B14F-4D97-AF65-F5344CB8AC3E}">
        <p14:creationId xmlns:p14="http://schemas.microsoft.com/office/powerpoint/2010/main" val="287160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noAutofit/>
          </a:bodyPr>
          <a:lstStyle/>
          <a:p>
            <a:r>
              <a:rPr lang="ru-RU" sz="3600" dirty="0">
                <a:solidFill>
                  <a:schemeClr val="accent2">
                    <a:lumMod val="50000"/>
                  </a:schemeClr>
                </a:solidFill>
              </a:rPr>
              <a:t>Сведения о литературных источниках, привлекаемых участниками при аргументации своей позиции</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lstStyle/>
          <a:p>
            <a:r>
              <a:rPr lang="ru-RU" dirty="0" err="1">
                <a:solidFill>
                  <a:srgbClr val="C00000"/>
                </a:solidFill>
              </a:rPr>
              <a:t>Ф.М.Достоевский</a:t>
            </a:r>
            <a:r>
              <a:rPr lang="ru-RU" dirty="0">
                <a:solidFill>
                  <a:srgbClr val="C00000"/>
                </a:solidFill>
              </a:rPr>
              <a:t> - «Преступление и наказание», </a:t>
            </a:r>
            <a:r>
              <a:rPr lang="ru-RU" dirty="0"/>
              <a:t>«Униженные и оскорблённые»</a:t>
            </a:r>
            <a:endParaRPr lang="ru-RU" dirty="0">
              <a:solidFill>
                <a:srgbClr val="C00000"/>
              </a:solidFill>
            </a:endParaRPr>
          </a:p>
          <a:p>
            <a:r>
              <a:rPr lang="ru-RU" dirty="0"/>
              <a:t>Л.Н. Толстой - «Война и мир»</a:t>
            </a:r>
          </a:p>
          <a:p>
            <a:r>
              <a:rPr lang="ru-RU" dirty="0"/>
              <a:t>И.С. Тургенева - «Отцы и дети», «Муму» </a:t>
            </a:r>
          </a:p>
          <a:p>
            <a:r>
              <a:rPr lang="ru-RU" dirty="0"/>
              <a:t>А.П. Чехов - рассказы</a:t>
            </a:r>
          </a:p>
          <a:p>
            <a:r>
              <a:rPr lang="ru-RU" dirty="0" err="1"/>
              <a:t>А.Н.Островский</a:t>
            </a:r>
            <a:r>
              <a:rPr lang="ru-RU" dirty="0"/>
              <a:t> - «Гроза»</a:t>
            </a:r>
          </a:p>
          <a:p>
            <a:endParaRPr lang="ru-RU" dirty="0"/>
          </a:p>
          <a:p>
            <a:endParaRPr lang="ru-RU" dirty="0"/>
          </a:p>
        </p:txBody>
      </p:sp>
    </p:spTree>
    <p:extLst>
      <p:ext uri="{BB962C8B-B14F-4D97-AF65-F5344CB8AC3E}">
        <p14:creationId xmlns:p14="http://schemas.microsoft.com/office/powerpoint/2010/main" val="1848327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noAutofit/>
          </a:bodyPr>
          <a:lstStyle/>
          <a:p>
            <a:r>
              <a:rPr lang="ru-RU" sz="3600" dirty="0">
                <a:solidFill>
                  <a:schemeClr val="accent2">
                    <a:lumMod val="50000"/>
                  </a:schemeClr>
                </a:solidFill>
              </a:rPr>
              <a:t>Сведения о литературных источниках, привлекаемых участниками при аргументации своей позиции</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normAutofit/>
          </a:bodyPr>
          <a:lstStyle/>
          <a:p>
            <a:r>
              <a:rPr lang="ru-RU" dirty="0"/>
              <a:t>А. Платонов - «Юшка»</a:t>
            </a:r>
          </a:p>
          <a:p>
            <a:r>
              <a:rPr lang="ru-RU" dirty="0"/>
              <a:t>А.И. Куприн - «Чудесный доктор», «Гранатовый браслет», «Олеся», «Яма», «Поединок», «Куст сирени»</a:t>
            </a:r>
          </a:p>
          <a:p>
            <a:r>
              <a:rPr lang="ru-RU" dirty="0"/>
              <a:t>М.А. Булгаков - «Мастер и Маргарита», «Записки юного врача», «Собачье сердце», «Роковые яйца» </a:t>
            </a:r>
          </a:p>
          <a:p>
            <a:r>
              <a:rPr lang="ru-RU" dirty="0"/>
              <a:t>А. Грин - «Зелёная лампа»</a:t>
            </a:r>
          </a:p>
          <a:p>
            <a:r>
              <a:rPr lang="ru-RU" dirty="0"/>
              <a:t>М. Горький - «Старуха Изергиль»</a:t>
            </a:r>
          </a:p>
          <a:p>
            <a:r>
              <a:rPr lang="ru-RU" dirty="0"/>
              <a:t>И.А. Бунин - «Господин из Сан-Франциско»</a:t>
            </a:r>
          </a:p>
        </p:txBody>
      </p:sp>
    </p:spTree>
    <p:extLst>
      <p:ext uri="{BB962C8B-B14F-4D97-AF65-F5344CB8AC3E}">
        <p14:creationId xmlns:p14="http://schemas.microsoft.com/office/powerpoint/2010/main" val="2289110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noAutofit/>
          </a:bodyPr>
          <a:lstStyle/>
          <a:p>
            <a:r>
              <a:rPr lang="ru-RU" sz="3600" dirty="0">
                <a:solidFill>
                  <a:schemeClr val="accent2">
                    <a:lumMod val="50000"/>
                  </a:schemeClr>
                </a:solidFill>
              </a:rPr>
              <a:t>Сведения о литературных источниках, привлекаемых участниками при аргументации своей позиции</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normAutofit/>
          </a:bodyPr>
          <a:lstStyle/>
          <a:p>
            <a:r>
              <a:rPr lang="ru-RU" dirty="0"/>
              <a:t>М.А. Шолохов - «Судьба человека», «Тихий Дон»</a:t>
            </a:r>
          </a:p>
          <a:p>
            <a:r>
              <a:rPr lang="ru-RU" dirty="0"/>
              <a:t> В. Астафьев - «Конь с розовой гривой»</a:t>
            </a:r>
          </a:p>
          <a:p>
            <a:r>
              <a:rPr lang="ru-RU" dirty="0"/>
              <a:t> Б. Васильев «А зори здесь тихие»</a:t>
            </a:r>
          </a:p>
          <a:p>
            <a:r>
              <a:rPr lang="ru-RU" dirty="0"/>
              <a:t>В. Шукшин – рассказы</a:t>
            </a:r>
          </a:p>
          <a:p>
            <a:r>
              <a:rPr lang="ru-RU" dirty="0"/>
              <a:t>В. Каверин - «Два капитана»</a:t>
            </a:r>
          </a:p>
          <a:p>
            <a:r>
              <a:rPr lang="ru-RU" dirty="0"/>
              <a:t>В. Быков - военные повести</a:t>
            </a:r>
          </a:p>
          <a:p>
            <a:r>
              <a:rPr lang="ru-RU" dirty="0"/>
              <a:t>В.К. Железников «Чучело»</a:t>
            </a:r>
          </a:p>
        </p:txBody>
      </p:sp>
    </p:spTree>
    <p:extLst>
      <p:ext uri="{BB962C8B-B14F-4D97-AF65-F5344CB8AC3E}">
        <p14:creationId xmlns:p14="http://schemas.microsoft.com/office/powerpoint/2010/main" val="981695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noAutofit/>
          </a:bodyPr>
          <a:lstStyle/>
          <a:p>
            <a:r>
              <a:rPr lang="ru-RU" sz="3600" dirty="0">
                <a:solidFill>
                  <a:schemeClr val="accent2">
                    <a:lumMod val="50000"/>
                  </a:schemeClr>
                </a:solidFill>
              </a:rPr>
              <a:t>Сведения о литературных источниках, привлекаемых участниками при аргументации своей позиции</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normAutofit/>
          </a:bodyPr>
          <a:lstStyle/>
          <a:p>
            <a:r>
              <a:rPr lang="ru-RU" dirty="0"/>
              <a:t>Антуан де Сент-Экзюпери - «Маленький принц»</a:t>
            </a:r>
          </a:p>
          <a:p>
            <a:r>
              <a:rPr lang="ru-RU" dirty="0" err="1"/>
              <a:t>Дж.Роулинг</a:t>
            </a:r>
            <a:r>
              <a:rPr lang="ru-RU" dirty="0"/>
              <a:t>  - романы о Гарри Поттере»</a:t>
            </a:r>
          </a:p>
          <a:p>
            <a:r>
              <a:rPr lang="ru-RU" dirty="0"/>
              <a:t>Р. Брэдбери - «451 градус по Фаренгейту», «Зеленое утро»</a:t>
            </a:r>
          </a:p>
          <a:p>
            <a:r>
              <a:rPr lang="ru-RU" dirty="0"/>
              <a:t>Э.М. Ремарка  - «Три товарища», «Триумфальная арка»</a:t>
            </a:r>
          </a:p>
          <a:p>
            <a:r>
              <a:rPr lang="ru-RU" dirty="0"/>
              <a:t> Р.Л. Стивенсон, </a:t>
            </a:r>
            <a:r>
              <a:rPr lang="ru-RU" dirty="0" err="1"/>
              <a:t>У.Шекспир</a:t>
            </a:r>
            <a:r>
              <a:rPr lang="ru-RU" dirty="0"/>
              <a:t>, С. Кинг, </a:t>
            </a:r>
            <a:r>
              <a:rPr lang="ru-RU" dirty="0" err="1"/>
              <a:t>Р.Хаксли</a:t>
            </a:r>
            <a:r>
              <a:rPr lang="ru-RU" dirty="0"/>
              <a:t> и др.</a:t>
            </a:r>
          </a:p>
        </p:txBody>
      </p:sp>
    </p:spTree>
    <p:extLst>
      <p:ext uri="{BB962C8B-B14F-4D97-AF65-F5344CB8AC3E}">
        <p14:creationId xmlns:p14="http://schemas.microsoft.com/office/powerpoint/2010/main" val="3236241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r>
              <a:rPr lang="ru-RU" dirty="0">
                <a:solidFill>
                  <a:schemeClr val="accent2">
                    <a:lumMod val="50000"/>
                  </a:schemeClr>
                </a:solidFill>
              </a:rPr>
              <a:t>Ранжированный список </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sz="half" idx="1"/>
          </p:nvPr>
        </p:nvSpPr>
        <p:spPr>
          <a:xfrm>
            <a:off x="838200" y="1825625"/>
            <a:ext cx="4164106" cy="4351338"/>
          </a:xfrm>
        </p:spPr>
        <p:txBody>
          <a:bodyPr>
            <a:normAutofit/>
          </a:bodyPr>
          <a:lstStyle/>
          <a:p>
            <a:pPr marL="0" indent="0">
              <a:buNone/>
            </a:pPr>
            <a:r>
              <a:rPr lang="ru-RU" dirty="0"/>
              <a:t>1.	</a:t>
            </a:r>
            <a:r>
              <a:rPr lang="ru-RU" dirty="0" err="1"/>
              <a:t>Ф.М.Достоевский</a:t>
            </a:r>
            <a:endParaRPr lang="ru-RU" dirty="0"/>
          </a:p>
          <a:p>
            <a:pPr marL="0" indent="0">
              <a:buNone/>
            </a:pPr>
            <a:r>
              <a:rPr lang="ru-RU" dirty="0"/>
              <a:t>2.	А. Платонов</a:t>
            </a:r>
          </a:p>
          <a:p>
            <a:pPr marL="0" indent="0">
              <a:buNone/>
            </a:pPr>
            <a:r>
              <a:rPr lang="ru-RU" dirty="0"/>
              <a:t>3.	</a:t>
            </a:r>
            <a:r>
              <a:rPr lang="ru-RU" dirty="0" err="1"/>
              <a:t>А.И.Куприн</a:t>
            </a:r>
            <a:endParaRPr lang="ru-RU" dirty="0"/>
          </a:p>
          <a:p>
            <a:pPr marL="0" indent="0">
              <a:buNone/>
            </a:pPr>
            <a:r>
              <a:rPr lang="ru-RU" dirty="0"/>
              <a:t>4.	</a:t>
            </a:r>
            <a:r>
              <a:rPr lang="ru-RU" dirty="0" err="1"/>
              <a:t>А.С.Пушкин</a:t>
            </a:r>
            <a:endParaRPr lang="ru-RU" dirty="0"/>
          </a:p>
          <a:p>
            <a:pPr marL="0" indent="0">
              <a:buNone/>
            </a:pPr>
            <a:r>
              <a:rPr lang="ru-RU" dirty="0"/>
              <a:t>5.	</a:t>
            </a:r>
            <a:r>
              <a:rPr lang="ru-RU" dirty="0" err="1"/>
              <a:t>А.П.Чехов</a:t>
            </a:r>
            <a:r>
              <a:rPr lang="ru-RU" dirty="0"/>
              <a:t>.</a:t>
            </a:r>
          </a:p>
          <a:p>
            <a:endParaRPr lang="ru-RU" dirty="0"/>
          </a:p>
        </p:txBody>
      </p:sp>
      <p:pic>
        <p:nvPicPr>
          <p:cNvPr id="6" name="Объект 5">
            <a:extLst>
              <a:ext uri="{FF2B5EF4-FFF2-40B4-BE49-F238E27FC236}">
                <a16:creationId xmlns:a16="http://schemas.microsoft.com/office/drawing/2014/main" xmlns="" id="{2A5AB27D-65F2-4C68-BD70-CA258E2ACAF7}"/>
              </a:ext>
            </a:extLst>
          </p:cNvPr>
          <p:cNvPicPr>
            <a:picLocks noGrp="1" noChangeAspect="1"/>
          </p:cNvPicPr>
          <p:nvPr>
            <p:ph sz="half" idx="2"/>
          </p:nvPr>
        </p:nvPicPr>
        <p:blipFill>
          <a:blip r:embed="rId3"/>
          <a:stretch>
            <a:fillRect/>
          </a:stretch>
        </p:blipFill>
        <p:spPr>
          <a:xfrm rot="21002915">
            <a:off x="5053013" y="1872456"/>
            <a:ext cx="2575952" cy="1644929"/>
          </a:xfrm>
          <a:prstGeom prst="rect">
            <a:avLst/>
          </a:prstGeom>
        </p:spPr>
      </p:pic>
      <p:pic>
        <p:nvPicPr>
          <p:cNvPr id="7" name="Рисунок 6">
            <a:extLst>
              <a:ext uri="{FF2B5EF4-FFF2-40B4-BE49-F238E27FC236}">
                <a16:creationId xmlns:a16="http://schemas.microsoft.com/office/drawing/2014/main" xmlns="" id="{0956DAE5-C62D-4561-BC7F-5DE7D6A75839}"/>
              </a:ext>
            </a:extLst>
          </p:cNvPr>
          <p:cNvPicPr>
            <a:picLocks noChangeAspect="1"/>
          </p:cNvPicPr>
          <p:nvPr/>
        </p:nvPicPr>
        <p:blipFill>
          <a:blip r:embed="rId4"/>
          <a:stretch>
            <a:fillRect/>
          </a:stretch>
        </p:blipFill>
        <p:spPr>
          <a:xfrm rot="517165">
            <a:off x="7987390" y="2040700"/>
            <a:ext cx="3104757" cy="1727264"/>
          </a:xfrm>
          <a:prstGeom prst="rect">
            <a:avLst/>
          </a:prstGeom>
        </p:spPr>
      </p:pic>
      <p:pic>
        <p:nvPicPr>
          <p:cNvPr id="8" name="Рисунок 7">
            <a:extLst>
              <a:ext uri="{FF2B5EF4-FFF2-40B4-BE49-F238E27FC236}">
                <a16:creationId xmlns:a16="http://schemas.microsoft.com/office/drawing/2014/main" xmlns="" id="{5275B39D-0C8D-43CA-AE1C-BE294C88CF25}"/>
              </a:ext>
            </a:extLst>
          </p:cNvPr>
          <p:cNvPicPr>
            <a:picLocks noChangeAspect="1"/>
          </p:cNvPicPr>
          <p:nvPr/>
        </p:nvPicPr>
        <p:blipFill>
          <a:blip r:embed="rId5"/>
          <a:stretch>
            <a:fillRect/>
          </a:stretch>
        </p:blipFill>
        <p:spPr>
          <a:xfrm rot="20886554">
            <a:off x="6787403" y="2858435"/>
            <a:ext cx="1665393" cy="2519082"/>
          </a:xfrm>
          <a:prstGeom prst="rect">
            <a:avLst/>
          </a:prstGeom>
        </p:spPr>
      </p:pic>
      <p:pic>
        <p:nvPicPr>
          <p:cNvPr id="9" name="Рисунок 8">
            <a:extLst>
              <a:ext uri="{FF2B5EF4-FFF2-40B4-BE49-F238E27FC236}">
                <a16:creationId xmlns:a16="http://schemas.microsoft.com/office/drawing/2014/main" xmlns="" id="{41EA8DA6-FCC1-432D-907A-33A3A709BC84}"/>
              </a:ext>
            </a:extLst>
          </p:cNvPr>
          <p:cNvPicPr>
            <a:picLocks noChangeAspect="1"/>
          </p:cNvPicPr>
          <p:nvPr/>
        </p:nvPicPr>
        <p:blipFill>
          <a:blip r:embed="rId6"/>
          <a:stretch>
            <a:fillRect/>
          </a:stretch>
        </p:blipFill>
        <p:spPr>
          <a:xfrm rot="213607">
            <a:off x="5239312" y="4087576"/>
            <a:ext cx="1950384" cy="2216345"/>
          </a:xfrm>
          <a:prstGeom prst="rect">
            <a:avLst/>
          </a:prstGeom>
        </p:spPr>
      </p:pic>
      <p:pic>
        <p:nvPicPr>
          <p:cNvPr id="10" name="Рисунок 9">
            <a:extLst>
              <a:ext uri="{FF2B5EF4-FFF2-40B4-BE49-F238E27FC236}">
                <a16:creationId xmlns:a16="http://schemas.microsoft.com/office/drawing/2014/main" xmlns="" id="{FEC34904-8760-4E3C-9E58-D8251C0E2EBA}"/>
              </a:ext>
            </a:extLst>
          </p:cNvPr>
          <p:cNvPicPr>
            <a:picLocks noChangeAspect="1"/>
          </p:cNvPicPr>
          <p:nvPr/>
        </p:nvPicPr>
        <p:blipFill>
          <a:blip r:embed="rId7"/>
          <a:stretch>
            <a:fillRect/>
          </a:stretch>
        </p:blipFill>
        <p:spPr>
          <a:xfrm rot="217173">
            <a:off x="8452796" y="3944969"/>
            <a:ext cx="2173068" cy="2173068"/>
          </a:xfrm>
          <a:prstGeom prst="rect">
            <a:avLst/>
          </a:prstGeom>
        </p:spPr>
      </p:pic>
    </p:spTree>
    <p:extLst>
      <p:ext uri="{BB962C8B-B14F-4D97-AF65-F5344CB8AC3E}">
        <p14:creationId xmlns:p14="http://schemas.microsoft.com/office/powerpoint/2010/main" val="168876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lstStyle/>
          <a:p>
            <a:r>
              <a:rPr lang="ru-RU" dirty="0"/>
              <a:t>В пределах одной ОО выбор произведений часто достаточно однообразен, т.е. он определяется скорее не читательскими предпочтениями школьников, а тем, что изучалось на уроках литературы или было рекомендовано учителем. </a:t>
            </a:r>
          </a:p>
          <a:p>
            <a:r>
              <a:rPr lang="ru-RU" dirty="0"/>
              <a:t>Крайним проявлением этой особенности является случай, когда 90% участников ИС из одного класса выбрали одну и ту же тему 612, которая, казалось бы, предполагает разнообразие выбора литературных источников, и раскрыли её на двух одинаковых произведениях.</a:t>
            </a:r>
          </a:p>
          <a:p>
            <a:endParaRPr lang="ru-RU" dirty="0"/>
          </a:p>
        </p:txBody>
      </p:sp>
    </p:spTree>
    <p:extLst>
      <p:ext uri="{BB962C8B-B14F-4D97-AF65-F5344CB8AC3E}">
        <p14:creationId xmlns:p14="http://schemas.microsoft.com/office/powerpoint/2010/main" val="528038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r>
              <a:rPr lang="ru-RU" dirty="0">
                <a:solidFill>
                  <a:schemeClr val="accent2">
                    <a:lumMod val="50000"/>
                  </a:schemeClr>
                </a:solidFill>
              </a:rPr>
              <a:t>Критерий 2. Типичные ошибки</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lstStyle/>
          <a:p>
            <a:r>
              <a:rPr lang="ru-RU" dirty="0"/>
              <a:t>Аспектный анализ подменяется пересказом</a:t>
            </a:r>
          </a:p>
          <a:p>
            <a:r>
              <a:rPr lang="ru-RU" dirty="0"/>
              <a:t>Выбранные произведения не имеют отношения к теме, попытка «привязать» их к теме неудачна</a:t>
            </a:r>
          </a:p>
          <a:p>
            <a:r>
              <a:rPr lang="ru-RU" dirty="0"/>
              <a:t>Большое количество фактических ошибок, незнание содержания произведения.</a:t>
            </a:r>
          </a:p>
          <a:p>
            <a:r>
              <a:rPr lang="ru-RU" dirty="0"/>
              <a:t>Нет опоры на литературные источники (тема 6)</a:t>
            </a:r>
          </a:p>
        </p:txBody>
      </p:sp>
    </p:spTree>
    <p:extLst>
      <p:ext uri="{BB962C8B-B14F-4D97-AF65-F5344CB8AC3E}">
        <p14:creationId xmlns:p14="http://schemas.microsoft.com/office/powerpoint/2010/main" val="1495365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5" name="Заголовок 4">
            <a:extLst>
              <a:ext uri="{FF2B5EF4-FFF2-40B4-BE49-F238E27FC236}">
                <a16:creationId xmlns:a16="http://schemas.microsoft.com/office/drawing/2014/main" xmlns="" id="{D95E2EFF-DF29-4C72-97AE-8DE7B18CAB00}"/>
              </a:ext>
            </a:extLst>
          </p:cNvPr>
          <p:cNvSpPr>
            <a:spLocks noGrp="1"/>
          </p:cNvSpPr>
          <p:nvPr>
            <p:ph type="title"/>
          </p:nvPr>
        </p:nvSpPr>
        <p:spPr/>
        <p:txBody>
          <a:bodyPr/>
          <a:lstStyle/>
          <a:p>
            <a:endParaRPr lang="ru-RU"/>
          </a:p>
        </p:txBody>
      </p:sp>
      <p:pic>
        <p:nvPicPr>
          <p:cNvPr id="8" name="Объект 7">
            <a:extLst>
              <a:ext uri="{FF2B5EF4-FFF2-40B4-BE49-F238E27FC236}">
                <a16:creationId xmlns:a16="http://schemas.microsoft.com/office/drawing/2014/main" xmlns="" id="{DD1A3AAD-6DB8-4DF3-9B4F-1F443F611A57}"/>
              </a:ext>
            </a:extLst>
          </p:cNvPr>
          <p:cNvPicPr>
            <a:picLocks noGrp="1" noChangeAspect="1"/>
          </p:cNvPicPr>
          <p:nvPr>
            <p:ph sz="half" idx="1"/>
          </p:nvPr>
        </p:nvPicPr>
        <p:blipFill>
          <a:blip r:embed="rId3"/>
          <a:stretch>
            <a:fillRect/>
          </a:stretch>
        </p:blipFill>
        <p:spPr>
          <a:xfrm>
            <a:off x="546847" y="365124"/>
            <a:ext cx="7171765" cy="4027581"/>
          </a:xfrm>
          <a:prstGeom prst="rect">
            <a:avLst/>
          </a:prstGeom>
        </p:spPr>
      </p:pic>
      <p:sp>
        <p:nvSpPr>
          <p:cNvPr id="7" name="Объект 6">
            <a:extLst>
              <a:ext uri="{FF2B5EF4-FFF2-40B4-BE49-F238E27FC236}">
                <a16:creationId xmlns:a16="http://schemas.microsoft.com/office/drawing/2014/main" xmlns="" id="{5834B815-F537-41EC-AD8A-D741C5D0FF82}"/>
              </a:ext>
            </a:extLst>
          </p:cNvPr>
          <p:cNvSpPr>
            <a:spLocks noGrp="1"/>
          </p:cNvSpPr>
          <p:nvPr>
            <p:ph sz="half" idx="2"/>
          </p:nvPr>
        </p:nvSpPr>
        <p:spPr>
          <a:xfrm>
            <a:off x="8113059" y="1492933"/>
            <a:ext cx="3240740" cy="4549279"/>
          </a:xfrm>
        </p:spPr>
        <p:txBody>
          <a:bodyPr>
            <a:normAutofit fontScale="92500" lnSpcReduction="10000"/>
          </a:bodyPr>
          <a:lstStyle/>
          <a:p>
            <a:r>
              <a:rPr lang="ru-RU" dirty="0"/>
              <a:t>Незнание литературного источника</a:t>
            </a:r>
          </a:p>
          <a:p>
            <a:r>
              <a:rPr lang="ru-RU" dirty="0"/>
              <a:t>Если бы не последняя фраза, то вообще невозможно было бы определить, какой тезис доказывает автор и к какой теме относится этот пример</a:t>
            </a:r>
          </a:p>
        </p:txBody>
      </p:sp>
    </p:spTree>
    <p:extLst>
      <p:ext uri="{BB962C8B-B14F-4D97-AF65-F5344CB8AC3E}">
        <p14:creationId xmlns:p14="http://schemas.microsoft.com/office/powerpoint/2010/main" val="64291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5" name="Заголовок 4">
            <a:extLst>
              <a:ext uri="{FF2B5EF4-FFF2-40B4-BE49-F238E27FC236}">
                <a16:creationId xmlns:a16="http://schemas.microsoft.com/office/drawing/2014/main" xmlns="" id="{77C968B5-CA1A-47A3-A519-FC903FB0EA7D}"/>
              </a:ext>
            </a:extLst>
          </p:cNvPr>
          <p:cNvSpPr>
            <a:spLocks noGrp="1"/>
          </p:cNvSpPr>
          <p:nvPr>
            <p:ph type="title"/>
          </p:nvPr>
        </p:nvSpPr>
        <p:spPr>
          <a:xfrm>
            <a:off x="839788" y="457200"/>
            <a:ext cx="3932237" cy="179294"/>
          </a:xfrm>
        </p:spPr>
        <p:txBody>
          <a:bodyPr>
            <a:normAutofit fontScale="90000"/>
          </a:bodyPr>
          <a:lstStyle/>
          <a:p>
            <a:endParaRPr lang="ru-RU" dirty="0"/>
          </a:p>
        </p:txBody>
      </p:sp>
      <p:pic>
        <p:nvPicPr>
          <p:cNvPr id="8" name="Объект 7">
            <a:extLst>
              <a:ext uri="{FF2B5EF4-FFF2-40B4-BE49-F238E27FC236}">
                <a16:creationId xmlns:a16="http://schemas.microsoft.com/office/drawing/2014/main" xmlns="" id="{996BBB98-83C8-4DCF-AF92-6349AC235E04}"/>
              </a:ext>
            </a:extLst>
          </p:cNvPr>
          <p:cNvPicPr>
            <a:picLocks noGrp="1" noChangeAspect="1"/>
          </p:cNvPicPr>
          <p:nvPr>
            <p:ph idx="1"/>
          </p:nvPr>
        </p:nvPicPr>
        <p:blipFill>
          <a:blip r:embed="rId3"/>
          <a:stretch>
            <a:fillRect/>
          </a:stretch>
        </p:blipFill>
        <p:spPr>
          <a:xfrm>
            <a:off x="4086448" y="413058"/>
            <a:ext cx="5468586" cy="420660"/>
          </a:xfrm>
          <a:prstGeom prst="rect">
            <a:avLst/>
          </a:prstGeom>
        </p:spPr>
      </p:pic>
      <p:sp>
        <p:nvSpPr>
          <p:cNvPr id="7" name="Текст 6">
            <a:extLst>
              <a:ext uri="{FF2B5EF4-FFF2-40B4-BE49-F238E27FC236}">
                <a16:creationId xmlns:a16="http://schemas.microsoft.com/office/drawing/2014/main" xmlns="" id="{BD873CD7-ADD2-4200-AFBB-CAF1BA2F8D97}"/>
              </a:ext>
            </a:extLst>
          </p:cNvPr>
          <p:cNvSpPr>
            <a:spLocks noGrp="1"/>
          </p:cNvSpPr>
          <p:nvPr>
            <p:ph type="body" sz="half" idx="2"/>
          </p:nvPr>
        </p:nvSpPr>
        <p:spPr>
          <a:xfrm>
            <a:off x="430306" y="833718"/>
            <a:ext cx="2832847" cy="5035270"/>
          </a:xfrm>
        </p:spPr>
        <p:txBody>
          <a:bodyPr>
            <a:normAutofit/>
          </a:bodyPr>
          <a:lstStyle/>
          <a:p>
            <a:pPr marL="285750" indent="-285750">
              <a:buFont typeface="Arial" panose="020B0604020202020204" pitchFamily="34" charset="0"/>
              <a:buChar char="•"/>
            </a:pPr>
            <a:r>
              <a:rPr lang="ru-RU" sz="2000" dirty="0"/>
              <a:t>Незнание произведения</a:t>
            </a:r>
          </a:p>
          <a:p>
            <a:pPr marL="285750" indent="-285750">
              <a:buFont typeface="Arial" panose="020B0604020202020204" pitchFamily="34" charset="0"/>
              <a:buChar char="•"/>
            </a:pPr>
            <a:r>
              <a:rPr lang="ru-RU" sz="2000" dirty="0"/>
              <a:t>Огромное количество фактических ошибок</a:t>
            </a:r>
          </a:p>
        </p:txBody>
      </p:sp>
      <p:pic>
        <p:nvPicPr>
          <p:cNvPr id="9" name="Рисунок 8">
            <a:extLst>
              <a:ext uri="{FF2B5EF4-FFF2-40B4-BE49-F238E27FC236}">
                <a16:creationId xmlns:a16="http://schemas.microsoft.com/office/drawing/2014/main" xmlns="" id="{5AF27E2C-8458-4D83-AF3F-45EE5A7709EB}"/>
              </a:ext>
            </a:extLst>
          </p:cNvPr>
          <p:cNvPicPr>
            <a:picLocks noChangeAspect="1"/>
          </p:cNvPicPr>
          <p:nvPr/>
        </p:nvPicPr>
        <p:blipFill>
          <a:blip r:embed="rId4"/>
          <a:stretch>
            <a:fillRect/>
          </a:stretch>
        </p:blipFill>
        <p:spPr>
          <a:xfrm>
            <a:off x="3585883" y="731581"/>
            <a:ext cx="6687670" cy="5884371"/>
          </a:xfrm>
          <a:prstGeom prst="rect">
            <a:avLst/>
          </a:prstGeom>
        </p:spPr>
      </p:pic>
    </p:spTree>
    <p:extLst>
      <p:ext uri="{BB962C8B-B14F-4D97-AF65-F5344CB8AC3E}">
        <p14:creationId xmlns:p14="http://schemas.microsoft.com/office/powerpoint/2010/main" val="3542943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r>
              <a:rPr lang="ru-RU" dirty="0"/>
              <a:t>Критерий 3. Композиция, логичность речи</a:t>
            </a:r>
          </a:p>
        </p:txBody>
      </p:sp>
      <p:graphicFrame>
        <p:nvGraphicFramePr>
          <p:cNvPr id="5" name="Объект 4">
            <a:extLst>
              <a:ext uri="{FF2B5EF4-FFF2-40B4-BE49-F238E27FC236}">
                <a16:creationId xmlns:a16="http://schemas.microsoft.com/office/drawing/2014/main" xmlns="" id="{6C0E573E-12AC-4CED-9E4D-58012C7B5A34}"/>
              </a:ext>
            </a:extLst>
          </p:cNvPr>
          <p:cNvGraphicFramePr>
            <a:graphicFrameLocks noGrp="1"/>
          </p:cNvGraphicFramePr>
          <p:nvPr>
            <p:ph idx="1"/>
            <p:extLst>
              <p:ext uri="{D42A27DB-BD31-4B8C-83A1-F6EECF244321}">
                <p14:modId xmlns:p14="http://schemas.microsoft.com/office/powerpoint/2010/main" val="3396585316"/>
              </p:ext>
            </p:extLst>
          </p:nvPr>
        </p:nvGraphicFramePr>
        <p:xfrm>
          <a:off x="977153" y="2052918"/>
          <a:ext cx="10452846" cy="2534165"/>
        </p:xfrm>
        <a:graphic>
          <a:graphicData uri="http://schemas.openxmlformats.org/drawingml/2006/table">
            <a:tbl>
              <a:tblPr firstRow="1" firstCol="1" bandRow="1">
                <a:tableStyleId>{5C22544A-7EE6-4342-B048-85BDC9FD1C3A}</a:tableStyleId>
              </a:tblPr>
              <a:tblGrid>
                <a:gridCol w="2513414">
                  <a:extLst>
                    <a:ext uri="{9D8B030D-6E8A-4147-A177-3AD203B41FA5}">
                      <a16:colId xmlns:a16="http://schemas.microsoft.com/office/drawing/2014/main" xmlns="" val="2811412028"/>
                    </a:ext>
                  </a:extLst>
                </a:gridCol>
                <a:gridCol w="2156305">
                  <a:extLst>
                    <a:ext uri="{9D8B030D-6E8A-4147-A177-3AD203B41FA5}">
                      <a16:colId xmlns:a16="http://schemas.microsoft.com/office/drawing/2014/main" xmlns="" val="3584587696"/>
                    </a:ext>
                  </a:extLst>
                </a:gridCol>
                <a:gridCol w="1927709">
                  <a:extLst>
                    <a:ext uri="{9D8B030D-6E8A-4147-A177-3AD203B41FA5}">
                      <a16:colId xmlns:a16="http://schemas.microsoft.com/office/drawing/2014/main" xmlns="" val="2221419401"/>
                    </a:ext>
                  </a:extLst>
                </a:gridCol>
                <a:gridCol w="1927709">
                  <a:extLst>
                    <a:ext uri="{9D8B030D-6E8A-4147-A177-3AD203B41FA5}">
                      <a16:colId xmlns:a16="http://schemas.microsoft.com/office/drawing/2014/main" xmlns="" val="2566564673"/>
                    </a:ext>
                  </a:extLst>
                </a:gridCol>
                <a:gridCol w="1927709">
                  <a:extLst>
                    <a:ext uri="{9D8B030D-6E8A-4147-A177-3AD203B41FA5}">
                      <a16:colId xmlns:a16="http://schemas.microsoft.com/office/drawing/2014/main" xmlns="" val="2667609739"/>
                    </a:ext>
                  </a:extLst>
                </a:gridCol>
              </a:tblGrid>
              <a:tr h="506833">
                <a:tc rowSpan="2">
                  <a:txBody>
                    <a:bodyPr/>
                    <a:lstStyle/>
                    <a:p>
                      <a:pPr algn="ctr">
                        <a:lnSpc>
                          <a:spcPct val="107000"/>
                        </a:lnSpc>
                      </a:pPr>
                      <a:r>
                        <a:rPr lang="ru-RU" sz="2400" dirty="0">
                          <a:effectLst/>
                        </a:rPr>
                        <a:t>Учебный год</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pPr>
                      <a:r>
                        <a:rPr lang="ru-RU" sz="2400" dirty="0">
                          <a:effectLst/>
                        </a:rPr>
                        <a:t>Оценка «зачёт» по К3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gridSpan="2">
                  <a:txBody>
                    <a:bodyPr/>
                    <a:lstStyle/>
                    <a:p>
                      <a:pPr algn="ctr">
                        <a:lnSpc>
                          <a:spcPct val="107000"/>
                        </a:lnSpc>
                      </a:pPr>
                      <a:r>
                        <a:rPr lang="ru-RU" sz="2400" dirty="0">
                          <a:effectLst/>
                        </a:rPr>
                        <a:t>Оценка «незачёт» по К3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extLst>
                  <a:ext uri="{0D108BD9-81ED-4DB2-BD59-A6C34878D82A}">
                    <a16:rowId xmlns:a16="http://schemas.microsoft.com/office/drawing/2014/main" xmlns="" val="1663564886"/>
                  </a:ext>
                </a:extLst>
              </a:tr>
              <a:tr h="506833">
                <a:tc vMerge="1">
                  <a:txBody>
                    <a:bodyPr/>
                    <a:lstStyle/>
                    <a:p>
                      <a:endParaRPr lang="ru-RU"/>
                    </a:p>
                  </a:txBody>
                  <a:tcPr/>
                </a:tc>
                <a:tc>
                  <a:txBody>
                    <a:bodyPr/>
                    <a:lstStyle/>
                    <a:p>
                      <a:pPr algn="ctr">
                        <a:lnSpc>
                          <a:spcPct val="107000"/>
                        </a:lnSpc>
                      </a:pPr>
                      <a:r>
                        <a:rPr lang="ru-RU" sz="2400" dirty="0">
                          <a:effectLst/>
                        </a:rPr>
                        <a:t>количество</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количество</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37648591"/>
                  </a:ext>
                </a:extLst>
              </a:tr>
              <a:tr h="506833">
                <a:tc>
                  <a:txBody>
                    <a:bodyPr/>
                    <a:lstStyle/>
                    <a:p>
                      <a:pPr algn="ctr">
                        <a:lnSpc>
                          <a:spcPct val="107000"/>
                        </a:lnSpc>
                      </a:pPr>
                      <a:r>
                        <a:rPr lang="ru-RU" sz="2400">
                          <a:effectLst/>
                        </a:rPr>
                        <a:t>2022-2023</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8450</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88,7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1077</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11,3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07232338"/>
                  </a:ext>
                </a:extLst>
              </a:tr>
              <a:tr h="506833">
                <a:tc>
                  <a:txBody>
                    <a:bodyPr/>
                    <a:lstStyle/>
                    <a:p>
                      <a:pPr algn="ctr">
                        <a:lnSpc>
                          <a:spcPct val="107000"/>
                        </a:lnSpc>
                      </a:pPr>
                      <a:r>
                        <a:rPr lang="ru-RU" sz="2400">
                          <a:effectLst/>
                        </a:rPr>
                        <a:t>2023-2024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7685</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86,7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1178</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13,3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3022881"/>
                  </a:ext>
                </a:extLst>
              </a:tr>
              <a:tr h="506833">
                <a:tc>
                  <a:txBody>
                    <a:bodyPr/>
                    <a:lstStyle/>
                    <a:p>
                      <a:pPr algn="ctr">
                        <a:lnSpc>
                          <a:spcPct val="107000"/>
                        </a:lnSpc>
                      </a:pPr>
                      <a:r>
                        <a:rPr lang="ru-RU" sz="2400">
                          <a:effectLst/>
                        </a:rPr>
                        <a:t>2024-2025</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7881</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86,7</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1192</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13.3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8216423"/>
                  </a:ext>
                </a:extLst>
              </a:tr>
            </a:tbl>
          </a:graphicData>
        </a:graphic>
      </p:graphicFrame>
    </p:spTree>
    <p:extLst>
      <p:ext uri="{BB962C8B-B14F-4D97-AF65-F5344CB8AC3E}">
        <p14:creationId xmlns:p14="http://schemas.microsoft.com/office/powerpoint/2010/main" val="211839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i="1" dirty="0"/>
              <a:t>Статистика. Количество участников</a:t>
            </a:r>
          </a:p>
        </p:txBody>
      </p:sp>
      <p:sp>
        <p:nvSpPr>
          <p:cNvPr id="3" name="Объект 2"/>
          <p:cNvSpPr>
            <a:spLocks noGrp="1"/>
          </p:cNvSpPr>
          <p:nvPr>
            <p:ph idx="1"/>
          </p:nvPr>
        </p:nvSpPr>
        <p:spPr/>
        <p:txBody>
          <a:bodyPr/>
          <a:lstStyle/>
          <a:p>
            <a:pPr marL="514350" indent="-514350">
              <a:buAutoNum type="arabicPeriod"/>
            </a:pPr>
            <a:endParaRPr lang="ru-RU" i="1" dirty="0"/>
          </a:p>
          <a:p>
            <a:pPr marL="0" indent="0">
              <a:buNone/>
            </a:pPr>
            <a:endParaRPr lang="ru-RU" i="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8924" y="185709"/>
            <a:ext cx="975362" cy="826010"/>
          </a:xfrm>
          <a:prstGeom prst="rect">
            <a:avLst/>
          </a:prstGeom>
        </p:spPr>
      </p:pic>
      <p:graphicFrame>
        <p:nvGraphicFramePr>
          <p:cNvPr id="9" name="Таблица 8">
            <a:extLst>
              <a:ext uri="{FF2B5EF4-FFF2-40B4-BE49-F238E27FC236}">
                <a16:creationId xmlns:a16="http://schemas.microsoft.com/office/drawing/2014/main" xmlns="" id="{1FB1D7AC-B85C-4E9C-824C-4CB8744BA85F}"/>
              </a:ext>
            </a:extLst>
          </p:cNvPr>
          <p:cNvGraphicFramePr>
            <a:graphicFrameLocks noGrp="1"/>
          </p:cNvGraphicFramePr>
          <p:nvPr>
            <p:extLst>
              <p:ext uri="{D42A27DB-BD31-4B8C-83A1-F6EECF244321}">
                <p14:modId xmlns:p14="http://schemas.microsoft.com/office/powerpoint/2010/main" val="2367258858"/>
              </p:ext>
            </p:extLst>
          </p:nvPr>
        </p:nvGraphicFramePr>
        <p:xfrm>
          <a:off x="995082" y="2223246"/>
          <a:ext cx="10003843" cy="2985248"/>
        </p:xfrm>
        <a:graphic>
          <a:graphicData uri="http://schemas.openxmlformats.org/drawingml/2006/table">
            <a:tbl>
              <a:tblPr firstRow="1" firstCol="1" bandRow="1">
                <a:tableStyleId>{5C22544A-7EE6-4342-B048-85BDC9FD1C3A}</a:tableStyleId>
              </a:tblPr>
              <a:tblGrid>
                <a:gridCol w="2780110">
                  <a:extLst>
                    <a:ext uri="{9D8B030D-6E8A-4147-A177-3AD203B41FA5}">
                      <a16:colId xmlns:a16="http://schemas.microsoft.com/office/drawing/2014/main" xmlns="" val="4204224475"/>
                    </a:ext>
                  </a:extLst>
                </a:gridCol>
                <a:gridCol w="2407911">
                  <a:extLst>
                    <a:ext uri="{9D8B030D-6E8A-4147-A177-3AD203B41FA5}">
                      <a16:colId xmlns:a16="http://schemas.microsoft.com/office/drawing/2014/main" xmlns="" val="3032262818"/>
                    </a:ext>
                  </a:extLst>
                </a:gridCol>
                <a:gridCol w="2407911">
                  <a:extLst>
                    <a:ext uri="{9D8B030D-6E8A-4147-A177-3AD203B41FA5}">
                      <a16:colId xmlns:a16="http://schemas.microsoft.com/office/drawing/2014/main" xmlns="" val="55528035"/>
                    </a:ext>
                  </a:extLst>
                </a:gridCol>
                <a:gridCol w="2407911">
                  <a:extLst>
                    <a:ext uri="{9D8B030D-6E8A-4147-A177-3AD203B41FA5}">
                      <a16:colId xmlns:a16="http://schemas.microsoft.com/office/drawing/2014/main" xmlns="" val="1287683646"/>
                    </a:ext>
                  </a:extLst>
                </a:gridCol>
              </a:tblGrid>
              <a:tr h="1492624">
                <a:tc>
                  <a:txBody>
                    <a:bodyPr/>
                    <a:lstStyle/>
                    <a:p>
                      <a:pPr algn="ctr">
                        <a:lnSpc>
                          <a:spcPct val="107000"/>
                        </a:lnSpc>
                      </a:pPr>
                      <a:r>
                        <a:rPr lang="ru-RU" sz="1200" dirty="0">
                          <a:effectLst/>
                        </a:rPr>
                        <a:t>Срок проведения ИС</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200">
                          <a:effectLst/>
                        </a:rPr>
                        <a:t>2022 (основной срок)</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200">
                          <a:effectLst/>
                        </a:rPr>
                        <a:t>2023 (основной срок)</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200" dirty="0">
                          <a:effectLst/>
                        </a:rPr>
                        <a:t>2024 (основной срок</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19954288"/>
                  </a:ext>
                </a:extLst>
              </a:tr>
              <a:tr h="1492624">
                <a:tc>
                  <a:txBody>
                    <a:bodyPr/>
                    <a:lstStyle/>
                    <a:p>
                      <a:pPr algn="ctr">
                        <a:lnSpc>
                          <a:spcPct val="107000"/>
                        </a:lnSpc>
                        <a:spcBef>
                          <a:spcPts val="600"/>
                        </a:spcBef>
                      </a:pPr>
                      <a:r>
                        <a:rPr lang="ru-RU" sz="1200" dirty="0">
                          <a:effectLst/>
                        </a:rPr>
                        <a:t>Количество участников</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pPr>
                      <a:r>
                        <a:rPr lang="ru-RU" sz="4400" dirty="0">
                          <a:effectLst/>
                        </a:rPr>
                        <a:t>9533</a:t>
                      </a:r>
                      <a:endParaRPr lang="ru-RU"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pPr>
                      <a:r>
                        <a:rPr lang="ru-RU" sz="4400" dirty="0">
                          <a:effectLst/>
                        </a:rPr>
                        <a:t>9053</a:t>
                      </a:r>
                      <a:endParaRPr lang="ru-RU"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pPr>
                      <a:r>
                        <a:rPr lang="ru-RU" sz="4400" dirty="0">
                          <a:effectLst/>
                        </a:rPr>
                        <a:t>9073</a:t>
                      </a:r>
                      <a:endParaRPr lang="ru-RU"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01590145"/>
                  </a:ext>
                </a:extLst>
              </a:tr>
            </a:tbl>
          </a:graphicData>
        </a:graphic>
      </p:graphicFrame>
    </p:spTree>
    <p:extLst>
      <p:ext uri="{BB962C8B-B14F-4D97-AF65-F5344CB8AC3E}">
        <p14:creationId xmlns:p14="http://schemas.microsoft.com/office/powerpoint/2010/main" val="943104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r>
              <a:rPr lang="ru-RU" dirty="0">
                <a:solidFill>
                  <a:schemeClr val="accent2">
                    <a:lumMod val="50000"/>
                  </a:schemeClr>
                </a:solidFill>
              </a:rPr>
              <a:t>Критерий 3. Типичные ошибки</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lstStyle/>
          <a:p>
            <a:pPr marL="0" indent="0">
              <a:buNone/>
            </a:pPr>
            <a:r>
              <a:rPr lang="ru-RU" dirty="0"/>
              <a:t>1.	В небольшом вступлении ученик пытается сформулировать проблему и своё понимание этой проблемы, но часто непосредственно к ответу на вопрос, поставленный в теме сочинения, отношение имеет одно предложение, что уже было отмечено ранее. Далее мы видим достаточно объёмную основную часть (она зачастую не делится на абзацы), в которой ученик, как правило, обращается к двум произведениям, но связь между тезисом и аргументами просматривается плохо, потому что ученики в основном просто передают сюжетную линию произведения, т.е. примеры не становятся аргументами. </a:t>
            </a:r>
          </a:p>
        </p:txBody>
      </p:sp>
    </p:spTree>
    <p:extLst>
      <p:ext uri="{BB962C8B-B14F-4D97-AF65-F5344CB8AC3E}">
        <p14:creationId xmlns:p14="http://schemas.microsoft.com/office/powerpoint/2010/main" val="1719737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r>
              <a:rPr lang="ru-RU" dirty="0">
                <a:solidFill>
                  <a:schemeClr val="accent2">
                    <a:lumMod val="50000"/>
                  </a:schemeClr>
                </a:solidFill>
              </a:rPr>
              <a:t>Критерий 3. Типичные ошибки</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lstStyle/>
          <a:p>
            <a:pPr marL="0" indent="0">
              <a:buNone/>
            </a:pPr>
            <a:r>
              <a:rPr lang="ru-RU" dirty="0"/>
              <a:t>2.	Зная о том, что композиция сочинения-рассуждения предполагает заключение, ученик графически и синтаксически (например, про помощи вводного слова) оформляет какую-то часть текста как вывод. Однако на самом деле этот последний абзац выводом не является, т.к. в нём содержится какая-то новая мысль, по сути новый тезис, который уже никакого подтверждения не получает. Такое заключение содержательно не связано ни с вступлением, ни с основной частью сочинения.</a:t>
            </a:r>
          </a:p>
        </p:txBody>
      </p:sp>
    </p:spTree>
    <p:extLst>
      <p:ext uri="{BB962C8B-B14F-4D97-AF65-F5344CB8AC3E}">
        <p14:creationId xmlns:p14="http://schemas.microsoft.com/office/powerpoint/2010/main" val="3728129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r>
              <a:rPr lang="ru-RU" dirty="0">
                <a:solidFill>
                  <a:schemeClr val="accent2">
                    <a:lumMod val="50000"/>
                  </a:schemeClr>
                </a:solidFill>
              </a:rPr>
              <a:t>Критерий 3. Типичные ошибки</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a:xfrm>
            <a:off x="838200" y="2106705"/>
            <a:ext cx="9767047" cy="4070257"/>
          </a:xfrm>
        </p:spPr>
        <p:txBody>
          <a:bodyPr/>
          <a:lstStyle/>
          <a:p>
            <a:pPr marL="0" indent="0">
              <a:buNone/>
            </a:pPr>
            <a:r>
              <a:rPr lang="ru-RU" dirty="0"/>
              <a:t>3.	</a:t>
            </a:r>
            <a:r>
              <a:rPr lang="ru-RU" sz="3200" dirty="0"/>
              <a:t>Отсутствие </a:t>
            </a:r>
            <a:r>
              <a:rPr lang="ru-RU" sz="3200" dirty="0" err="1"/>
              <a:t>микровывода</a:t>
            </a:r>
            <a:r>
              <a:rPr lang="ru-RU" sz="3200" dirty="0"/>
              <a:t> после примера. Т.е. текст литературного произведения привлекается (хотя бы на уровне общих рассуждений и пересказа), а объяснений, какое отношение этот текст имеет к поставленной проблеме, нет.</a:t>
            </a:r>
            <a:endParaRPr lang="ru-RU" dirty="0"/>
          </a:p>
        </p:txBody>
      </p:sp>
    </p:spTree>
    <p:extLst>
      <p:ext uri="{BB962C8B-B14F-4D97-AF65-F5344CB8AC3E}">
        <p14:creationId xmlns:p14="http://schemas.microsoft.com/office/powerpoint/2010/main" val="2661298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r>
              <a:rPr lang="ru-RU" dirty="0">
                <a:solidFill>
                  <a:schemeClr val="accent2">
                    <a:lumMod val="50000"/>
                  </a:schemeClr>
                </a:solidFill>
              </a:rPr>
              <a:t>Критерий 3. Типичные ошибки</a:t>
            </a:r>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lstStyle/>
          <a:p>
            <a:pPr marL="514350" indent="-514350">
              <a:buAutoNum type="arabicPeriod" startAt="4"/>
            </a:pPr>
            <a:r>
              <a:rPr lang="ru-RU" dirty="0"/>
              <a:t>Аргументы не связаны между собой, переходы от тезиса к аргументам, от одного аргумента к другому отсутствуют.</a:t>
            </a:r>
          </a:p>
          <a:p>
            <a:pPr marL="514350" indent="-514350">
              <a:buAutoNum type="arabicPeriod" startAt="4"/>
            </a:pPr>
            <a:endParaRPr lang="ru-RU" dirty="0"/>
          </a:p>
          <a:p>
            <a:pPr marL="514350" indent="-514350">
              <a:buAutoNum type="arabicPeriod" startAt="4"/>
            </a:pPr>
            <a:endParaRPr lang="ru-RU" dirty="0"/>
          </a:p>
          <a:p>
            <a:pPr marL="0" indent="0">
              <a:buNone/>
            </a:pPr>
            <a:r>
              <a:rPr lang="ru-RU" dirty="0">
                <a:solidFill>
                  <a:schemeClr val="accent2"/>
                </a:solidFill>
              </a:rPr>
              <a:t>В 21,6% работ есть логические ошибки внутри смысловых частей, в 10,3% - ошибки межу смысловыми частями.</a:t>
            </a:r>
          </a:p>
        </p:txBody>
      </p:sp>
    </p:spTree>
    <p:extLst>
      <p:ext uri="{BB962C8B-B14F-4D97-AF65-F5344CB8AC3E}">
        <p14:creationId xmlns:p14="http://schemas.microsoft.com/office/powerpoint/2010/main" val="2486503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a:xfrm>
            <a:off x="838200" y="266247"/>
            <a:ext cx="10515600" cy="1325563"/>
          </a:xfrm>
        </p:spPr>
        <p:txBody>
          <a:bodyPr/>
          <a:lstStyle/>
          <a:p>
            <a:r>
              <a:rPr lang="ru-RU" dirty="0">
                <a:solidFill>
                  <a:schemeClr val="accent2">
                    <a:lumMod val="50000"/>
                  </a:schemeClr>
                </a:solidFill>
              </a:rPr>
              <a:t>Критерий 4. Качество письменной речи</a:t>
            </a:r>
          </a:p>
        </p:txBody>
      </p:sp>
      <p:graphicFrame>
        <p:nvGraphicFramePr>
          <p:cNvPr id="5" name="Объект 4">
            <a:extLst>
              <a:ext uri="{FF2B5EF4-FFF2-40B4-BE49-F238E27FC236}">
                <a16:creationId xmlns:a16="http://schemas.microsoft.com/office/drawing/2014/main" xmlns="" id="{E286B64C-5575-40BC-9B3A-BAE7725B6ACE}"/>
              </a:ext>
            </a:extLst>
          </p:cNvPr>
          <p:cNvGraphicFramePr>
            <a:graphicFrameLocks noGrp="1"/>
          </p:cNvGraphicFramePr>
          <p:nvPr>
            <p:ph idx="1"/>
            <p:extLst>
              <p:ext uri="{D42A27DB-BD31-4B8C-83A1-F6EECF244321}">
                <p14:modId xmlns:p14="http://schemas.microsoft.com/office/powerpoint/2010/main" val="2422675097"/>
              </p:ext>
            </p:extLst>
          </p:nvPr>
        </p:nvGraphicFramePr>
        <p:xfrm>
          <a:off x="1147666" y="1511559"/>
          <a:ext cx="10206135" cy="2258010"/>
        </p:xfrm>
        <a:graphic>
          <a:graphicData uri="http://schemas.openxmlformats.org/drawingml/2006/table">
            <a:tbl>
              <a:tblPr firstRow="1" firstCol="1" bandRow="1">
                <a:tableStyleId>{5C22544A-7EE6-4342-B048-85BDC9FD1C3A}</a:tableStyleId>
              </a:tblPr>
              <a:tblGrid>
                <a:gridCol w="2454091">
                  <a:extLst>
                    <a:ext uri="{9D8B030D-6E8A-4147-A177-3AD203B41FA5}">
                      <a16:colId xmlns:a16="http://schemas.microsoft.com/office/drawing/2014/main" xmlns="" val="3427112393"/>
                    </a:ext>
                  </a:extLst>
                </a:gridCol>
                <a:gridCol w="2105411">
                  <a:extLst>
                    <a:ext uri="{9D8B030D-6E8A-4147-A177-3AD203B41FA5}">
                      <a16:colId xmlns:a16="http://schemas.microsoft.com/office/drawing/2014/main" xmlns="" val="1339495715"/>
                    </a:ext>
                  </a:extLst>
                </a:gridCol>
                <a:gridCol w="1882211">
                  <a:extLst>
                    <a:ext uri="{9D8B030D-6E8A-4147-A177-3AD203B41FA5}">
                      <a16:colId xmlns:a16="http://schemas.microsoft.com/office/drawing/2014/main" xmlns="" val="1754374010"/>
                    </a:ext>
                  </a:extLst>
                </a:gridCol>
                <a:gridCol w="1882211">
                  <a:extLst>
                    <a:ext uri="{9D8B030D-6E8A-4147-A177-3AD203B41FA5}">
                      <a16:colId xmlns:a16="http://schemas.microsoft.com/office/drawing/2014/main" xmlns="" val="756758698"/>
                    </a:ext>
                  </a:extLst>
                </a:gridCol>
                <a:gridCol w="1882211">
                  <a:extLst>
                    <a:ext uri="{9D8B030D-6E8A-4147-A177-3AD203B41FA5}">
                      <a16:colId xmlns:a16="http://schemas.microsoft.com/office/drawing/2014/main" xmlns="" val="858069892"/>
                    </a:ext>
                  </a:extLst>
                </a:gridCol>
              </a:tblGrid>
              <a:tr h="451602">
                <a:tc rowSpan="2">
                  <a:txBody>
                    <a:bodyPr/>
                    <a:lstStyle/>
                    <a:p>
                      <a:pPr algn="ctr">
                        <a:lnSpc>
                          <a:spcPct val="107000"/>
                        </a:lnSpc>
                      </a:pPr>
                      <a:r>
                        <a:rPr lang="ru-RU" sz="2400" dirty="0">
                          <a:effectLst/>
                        </a:rPr>
                        <a:t>Учебный год</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pPr>
                      <a:r>
                        <a:rPr lang="ru-RU" sz="2400" dirty="0">
                          <a:effectLst/>
                        </a:rPr>
                        <a:t>Оценка «зачёт» по К4</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gridSpan="2">
                  <a:txBody>
                    <a:bodyPr/>
                    <a:lstStyle/>
                    <a:p>
                      <a:pPr algn="ctr">
                        <a:lnSpc>
                          <a:spcPct val="107000"/>
                        </a:lnSpc>
                      </a:pPr>
                      <a:r>
                        <a:rPr lang="ru-RU" sz="2400">
                          <a:effectLst/>
                        </a:rPr>
                        <a:t>Оценка «незачёт» по К4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extLst>
                  <a:ext uri="{0D108BD9-81ED-4DB2-BD59-A6C34878D82A}">
                    <a16:rowId xmlns:a16="http://schemas.microsoft.com/office/drawing/2014/main" xmlns="" val="3871075650"/>
                  </a:ext>
                </a:extLst>
              </a:tr>
              <a:tr h="451602">
                <a:tc vMerge="1">
                  <a:txBody>
                    <a:bodyPr/>
                    <a:lstStyle/>
                    <a:p>
                      <a:endParaRPr lang="ru-RU"/>
                    </a:p>
                  </a:txBody>
                  <a:tcPr/>
                </a:tc>
                <a:tc>
                  <a:txBody>
                    <a:bodyPr/>
                    <a:lstStyle/>
                    <a:p>
                      <a:pPr algn="ctr">
                        <a:lnSpc>
                          <a:spcPct val="107000"/>
                        </a:lnSpc>
                      </a:pPr>
                      <a:r>
                        <a:rPr lang="ru-RU" sz="2400">
                          <a:effectLst/>
                        </a:rPr>
                        <a:t>количество</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количество</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84380164"/>
                  </a:ext>
                </a:extLst>
              </a:tr>
              <a:tr h="451602">
                <a:tc>
                  <a:txBody>
                    <a:bodyPr/>
                    <a:lstStyle/>
                    <a:p>
                      <a:pPr algn="ctr">
                        <a:lnSpc>
                          <a:spcPct val="107000"/>
                        </a:lnSpc>
                      </a:pPr>
                      <a:r>
                        <a:rPr lang="ru-RU" sz="2400">
                          <a:effectLst/>
                        </a:rPr>
                        <a:t>2022-2023</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7910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83,02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1617</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17,08</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30422576"/>
                  </a:ext>
                </a:extLst>
              </a:tr>
              <a:tr h="451602">
                <a:tc>
                  <a:txBody>
                    <a:bodyPr/>
                    <a:lstStyle/>
                    <a:p>
                      <a:pPr algn="ctr">
                        <a:lnSpc>
                          <a:spcPct val="107000"/>
                        </a:lnSpc>
                      </a:pPr>
                      <a:r>
                        <a:rPr lang="ru-RU" sz="2400">
                          <a:effectLst/>
                        </a:rPr>
                        <a:t>2023-2024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7373</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83,18</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1490</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16,81</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76188495"/>
                  </a:ext>
                </a:extLst>
              </a:tr>
              <a:tr h="451602">
                <a:tc>
                  <a:txBody>
                    <a:bodyPr/>
                    <a:lstStyle/>
                    <a:p>
                      <a:pPr algn="ctr">
                        <a:lnSpc>
                          <a:spcPct val="107000"/>
                        </a:lnSpc>
                      </a:pPr>
                      <a:r>
                        <a:rPr lang="ru-RU" sz="2400">
                          <a:effectLst/>
                        </a:rPr>
                        <a:t>2024-2025</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7520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82,9</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1553</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17,11</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73500243"/>
                  </a:ext>
                </a:extLst>
              </a:tr>
            </a:tbl>
          </a:graphicData>
        </a:graphic>
      </p:graphicFrame>
      <p:sp>
        <p:nvSpPr>
          <p:cNvPr id="6" name="Rectangle 1">
            <a:extLst>
              <a:ext uri="{FF2B5EF4-FFF2-40B4-BE49-F238E27FC236}">
                <a16:creationId xmlns:a16="http://schemas.microsoft.com/office/drawing/2014/main" xmlns="" id="{5435B52C-6474-4D5B-AB87-CA599DE23293}"/>
              </a:ext>
            </a:extLst>
          </p:cNvPr>
          <p:cNvSpPr>
            <a:spLocks noChangeArrowheads="1"/>
          </p:cNvSpPr>
          <p:nvPr/>
        </p:nvSpPr>
        <p:spPr bwMode="auto">
          <a:xfrm>
            <a:off x="-2605985" y="-1242733"/>
            <a:ext cx="178039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xmlns="" id="{AFECD83A-E2D6-4A7C-8F80-5E5C37EA0D5E}"/>
              </a:ext>
            </a:extLst>
          </p:cNvPr>
          <p:cNvSpPr txBox="1"/>
          <p:nvPr/>
        </p:nvSpPr>
        <p:spPr>
          <a:xfrm>
            <a:off x="1222309" y="4217350"/>
            <a:ext cx="9517226" cy="1938992"/>
          </a:xfrm>
          <a:prstGeom prst="rect">
            <a:avLst/>
          </a:prstGeom>
          <a:noFill/>
        </p:spPr>
        <p:txBody>
          <a:bodyPr wrap="square">
            <a:spAutoFit/>
          </a:bodyPr>
          <a:lstStyle/>
          <a:p>
            <a:r>
              <a:rPr lang="ru-RU" sz="2000" dirty="0"/>
              <a:t>Можно отметить, что в подавляющем большинстве случаев работы, в которых выставлен «зачёт» по К4, имеют зачёты и по всем другим критериям. Иными словами, такие работы, где незачёт только по критерию 4, практически отсутствуют. Это вполне объяснимо, т.к. практически невозможно реализовать коммуникативную задачу, передать смысл высказывания, аргументировать тезисы, т.е. справиться с содержательной стороной сочинения, при низком уровне развития речи.</a:t>
            </a:r>
          </a:p>
        </p:txBody>
      </p:sp>
    </p:spTree>
    <p:extLst>
      <p:ext uri="{BB962C8B-B14F-4D97-AF65-F5344CB8AC3E}">
        <p14:creationId xmlns:p14="http://schemas.microsoft.com/office/powerpoint/2010/main" val="3604202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r>
              <a:rPr lang="ru-RU" dirty="0">
                <a:solidFill>
                  <a:schemeClr val="accent2">
                    <a:lumMod val="50000"/>
                  </a:schemeClr>
                </a:solidFill>
              </a:rPr>
              <a:t>Критерий 5. Грамотность</a:t>
            </a:r>
          </a:p>
        </p:txBody>
      </p:sp>
      <p:graphicFrame>
        <p:nvGraphicFramePr>
          <p:cNvPr id="5" name="Объект 4">
            <a:extLst>
              <a:ext uri="{FF2B5EF4-FFF2-40B4-BE49-F238E27FC236}">
                <a16:creationId xmlns:a16="http://schemas.microsoft.com/office/drawing/2014/main" xmlns="" id="{FC542EAD-BA2B-46D6-BA4A-39D8C529ADC3}"/>
              </a:ext>
            </a:extLst>
          </p:cNvPr>
          <p:cNvGraphicFramePr>
            <a:graphicFrameLocks noGrp="1"/>
          </p:cNvGraphicFramePr>
          <p:nvPr>
            <p:ph idx="1"/>
            <p:extLst>
              <p:ext uri="{D42A27DB-BD31-4B8C-83A1-F6EECF244321}">
                <p14:modId xmlns:p14="http://schemas.microsoft.com/office/powerpoint/2010/main" val="318771777"/>
              </p:ext>
            </p:extLst>
          </p:nvPr>
        </p:nvGraphicFramePr>
        <p:xfrm>
          <a:off x="838199" y="1912775"/>
          <a:ext cx="10515600" cy="2827175"/>
        </p:xfrm>
        <a:graphic>
          <a:graphicData uri="http://schemas.openxmlformats.org/drawingml/2006/table">
            <a:tbl>
              <a:tblPr firstRow="1" firstCol="1" bandRow="1">
                <a:tableStyleId>{5C22544A-7EE6-4342-B048-85BDC9FD1C3A}</a:tableStyleId>
              </a:tblPr>
              <a:tblGrid>
                <a:gridCol w="2528503">
                  <a:extLst>
                    <a:ext uri="{9D8B030D-6E8A-4147-A177-3AD203B41FA5}">
                      <a16:colId xmlns:a16="http://schemas.microsoft.com/office/drawing/2014/main" xmlns="" val="2084640659"/>
                    </a:ext>
                  </a:extLst>
                </a:gridCol>
                <a:gridCol w="2169251">
                  <a:extLst>
                    <a:ext uri="{9D8B030D-6E8A-4147-A177-3AD203B41FA5}">
                      <a16:colId xmlns:a16="http://schemas.microsoft.com/office/drawing/2014/main" xmlns="" val="3309299268"/>
                    </a:ext>
                  </a:extLst>
                </a:gridCol>
                <a:gridCol w="1939282">
                  <a:extLst>
                    <a:ext uri="{9D8B030D-6E8A-4147-A177-3AD203B41FA5}">
                      <a16:colId xmlns:a16="http://schemas.microsoft.com/office/drawing/2014/main" xmlns="" val="356125768"/>
                    </a:ext>
                  </a:extLst>
                </a:gridCol>
                <a:gridCol w="1939282">
                  <a:extLst>
                    <a:ext uri="{9D8B030D-6E8A-4147-A177-3AD203B41FA5}">
                      <a16:colId xmlns:a16="http://schemas.microsoft.com/office/drawing/2014/main" xmlns="" val="1985386888"/>
                    </a:ext>
                  </a:extLst>
                </a:gridCol>
                <a:gridCol w="1939282">
                  <a:extLst>
                    <a:ext uri="{9D8B030D-6E8A-4147-A177-3AD203B41FA5}">
                      <a16:colId xmlns:a16="http://schemas.microsoft.com/office/drawing/2014/main" xmlns="" val="2074440705"/>
                    </a:ext>
                  </a:extLst>
                </a:gridCol>
              </a:tblGrid>
              <a:tr h="565435">
                <a:tc rowSpan="2">
                  <a:txBody>
                    <a:bodyPr/>
                    <a:lstStyle/>
                    <a:p>
                      <a:pPr algn="ctr">
                        <a:lnSpc>
                          <a:spcPct val="107000"/>
                        </a:lnSpc>
                      </a:pPr>
                      <a:r>
                        <a:rPr lang="ru-RU" sz="2400" dirty="0">
                          <a:effectLst/>
                        </a:rPr>
                        <a:t>Учебный год</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pPr>
                      <a:r>
                        <a:rPr lang="ru-RU" sz="2400" dirty="0">
                          <a:effectLst/>
                        </a:rPr>
                        <a:t>Оценка «зачёт» по К5</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gridSpan="2">
                  <a:txBody>
                    <a:bodyPr/>
                    <a:lstStyle/>
                    <a:p>
                      <a:pPr algn="ctr">
                        <a:lnSpc>
                          <a:spcPct val="107000"/>
                        </a:lnSpc>
                      </a:pPr>
                      <a:r>
                        <a:rPr lang="ru-RU" sz="2400">
                          <a:effectLst/>
                        </a:rPr>
                        <a:t>Оценка «незачёт» по К5</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extLst>
                  <a:ext uri="{0D108BD9-81ED-4DB2-BD59-A6C34878D82A}">
                    <a16:rowId xmlns:a16="http://schemas.microsoft.com/office/drawing/2014/main" xmlns="" val="2630898179"/>
                  </a:ext>
                </a:extLst>
              </a:tr>
              <a:tr h="565435">
                <a:tc vMerge="1">
                  <a:txBody>
                    <a:bodyPr/>
                    <a:lstStyle/>
                    <a:p>
                      <a:endParaRPr lang="ru-RU"/>
                    </a:p>
                  </a:txBody>
                  <a:tcPr/>
                </a:tc>
                <a:tc>
                  <a:txBody>
                    <a:bodyPr/>
                    <a:lstStyle/>
                    <a:p>
                      <a:pPr algn="ctr">
                        <a:lnSpc>
                          <a:spcPct val="107000"/>
                        </a:lnSpc>
                      </a:pPr>
                      <a:r>
                        <a:rPr lang="ru-RU" sz="2400">
                          <a:effectLst/>
                        </a:rPr>
                        <a:t>количество</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количество</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09477839"/>
                  </a:ext>
                </a:extLst>
              </a:tr>
              <a:tr h="565435">
                <a:tc>
                  <a:txBody>
                    <a:bodyPr/>
                    <a:lstStyle/>
                    <a:p>
                      <a:pPr algn="ctr">
                        <a:lnSpc>
                          <a:spcPct val="107000"/>
                        </a:lnSpc>
                      </a:pPr>
                      <a:r>
                        <a:rPr lang="ru-RU" sz="2400">
                          <a:effectLst/>
                        </a:rPr>
                        <a:t>2022-2023</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7293 </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76,5</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2234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23,5</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91066150"/>
                  </a:ext>
                </a:extLst>
              </a:tr>
              <a:tr h="565435">
                <a:tc>
                  <a:txBody>
                    <a:bodyPr/>
                    <a:lstStyle/>
                    <a:p>
                      <a:pPr algn="ctr">
                        <a:lnSpc>
                          <a:spcPct val="107000"/>
                        </a:lnSpc>
                      </a:pPr>
                      <a:r>
                        <a:rPr lang="ru-RU" sz="2400">
                          <a:effectLst/>
                        </a:rPr>
                        <a:t>2023-2024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6714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75,75</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2149</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24,24</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47236291"/>
                  </a:ext>
                </a:extLst>
              </a:tr>
              <a:tr h="565435">
                <a:tc>
                  <a:txBody>
                    <a:bodyPr/>
                    <a:lstStyle/>
                    <a:p>
                      <a:pPr algn="ctr">
                        <a:lnSpc>
                          <a:spcPct val="107000"/>
                        </a:lnSpc>
                      </a:pPr>
                      <a:r>
                        <a:rPr lang="ru-RU" sz="2400">
                          <a:effectLst/>
                        </a:rPr>
                        <a:t>2024-2025</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6890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75,94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2183</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24,06</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44950573"/>
                  </a:ext>
                </a:extLst>
              </a:tr>
            </a:tbl>
          </a:graphicData>
        </a:graphic>
      </p:graphicFrame>
      <p:sp>
        <p:nvSpPr>
          <p:cNvPr id="6" name="Rectangle 1">
            <a:extLst>
              <a:ext uri="{FF2B5EF4-FFF2-40B4-BE49-F238E27FC236}">
                <a16:creationId xmlns:a16="http://schemas.microsoft.com/office/drawing/2014/main" xmlns="" id="{ED4F3A32-F444-491E-8DE0-EFDC67225860}"/>
              </a:ext>
            </a:extLst>
          </p:cNvPr>
          <p:cNvSpPr>
            <a:spLocks noChangeArrowheads="1"/>
          </p:cNvSpPr>
          <p:nvPr/>
        </p:nvSpPr>
        <p:spPr bwMode="auto">
          <a:xfrm>
            <a:off x="-3773271" y="-558540"/>
            <a:ext cx="15965271" cy="101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8" name="TextBox 7">
            <a:extLst>
              <a:ext uri="{FF2B5EF4-FFF2-40B4-BE49-F238E27FC236}">
                <a16:creationId xmlns:a16="http://schemas.microsoft.com/office/drawing/2014/main" xmlns="" id="{7AF352F7-FF21-4214-AC86-5876DEE7C7E0}"/>
              </a:ext>
            </a:extLst>
          </p:cNvPr>
          <p:cNvSpPr txBox="1"/>
          <p:nvPr/>
        </p:nvSpPr>
        <p:spPr>
          <a:xfrm>
            <a:off x="930727" y="4962037"/>
            <a:ext cx="10515600" cy="1015663"/>
          </a:xfrm>
          <a:prstGeom prst="rect">
            <a:avLst/>
          </a:prstGeom>
          <a:noFill/>
        </p:spPr>
        <p:txBody>
          <a:bodyPr wrap="square">
            <a:spAutoFit/>
          </a:bodyPr>
          <a:lstStyle/>
          <a:p>
            <a:r>
              <a:rPr lang="ru-RU" sz="2000" dirty="0"/>
              <a:t>Работы, в которых нет ошибок составляют около 10%. Орфографические ошибки (независимо от количества) отмечены в 70% работ, пунктуационные ошибки - в 86% работ, грамматические ошибки в 73% работ.</a:t>
            </a:r>
          </a:p>
        </p:txBody>
      </p:sp>
    </p:spTree>
    <p:extLst>
      <p:ext uri="{BB962C8B-B14F-4D97-AF65-F5344CB8AC3E}">
        <p14:creationId xmlns:p14="http://schemas.microsoft.com/office/powerpoint/2010/main" val="2311469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A3FA4D4-49F9-469A-AE7D-0DCDE584D78D}"/>
              </a:ext>
            </a:extLst>
          </p:cNvPr>
          <p:cNvPicPr>
            <a:picLocks noChangeAspect="1"/>
          </p:cNvPicPr>
          <p:nvPr/>
        </p:nvPicPr>
        <p:blipFill>
          <a:blip r:embed="rId2"/>
          <a:stretch>
            <a:fillRect/>
          </a:stretch>
        </p:blipFill>
        <p:spPr>
          <a:xfrm>
            <a:off x="10951242" y="514465"/>
            <a:ext cx="975445" cy="829128"/>
          </a:xfrm>
          <a:prstGeom prst="rect">
            <a:avLst/>
          </a:prstGeom>
        </p:spPr>
      </p:pic>
      <p:sp>
        <p:nvSpPr>
          <p:cNvPr id="2" name="Заголовок 1">
            <a:extLst>
              <a:ext uri="{FF2B5EF4-FFF2-40B4-BE49-F238E27FC236}">
                <a16:creationId xmlns:a16="http://schemas.microsoft.com/office/drawing/2014/main" xmlns="" id="{C7609A24-49C2-4AE1-876E-8DD0DECD8B5C}"/>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6230C727-1681-4136-82A0-9C80269ECE77}"/>
              </a:ext>
            </a:extLst>
          </p:cNvPr>
          <p:cNvSpPr>
            <a:spLocks noGrp="1"/>
          </p:cNvSpPr>
          <p:nvPr>
            <p:ph idx="1"/>
          </p:nvPr>
        </p:nvSpPr>
        <p:spPr/>
        <p:txBody>
          <a:bodyPr/>
          <a:lstStyle/>
          <a:p>
            <a:endParaRPr lang="ru-RU" dirty="0"/>
          </a:p>
        </p:txBody>
      </p:sp>
      <p:sp>
        <p:nvSpPr>
          <p:cNvPr id="5" name="Прямоугольник 4">
            <a:extLst>
              <a:ext uri="{FF2B5EF4-FFF2-40B4-BE49-F238E27FC236}">
                <a16:creationId xmlns:a16="http://schemas.microsoft.com/office/drawing/2014/main" xmlns="" id="{0127B095-5EEB-4DDA-BC5A-6747D6C4F4FD}"/>
              </a:ext>
            </a:extLst>
          </p:cNvPr>
          <p:cNvSpPr/>
          <p:nvPr/>
        </p:nvSpPr>
        <p:spPr>
          <a:xfrm>
            <a:off x="1078992" y="2523744"/>
            <a:ext cx="9976104" cy="1754326"/>
          </a:xfrm>
          <a:prstGeom prst="rect">
            <a:avLst/>
          </a:prstGeom>
          <a:noFill/>
        </p:spPr>
        <p:txBody>
          <a:bodyPr wrap="square" lIns="91440" tIns="45720" rIns="91440" bIns="45720">
            <a:spAutoFit/>
          </a:bodyPr>
          <a:lstStyle/>
          <a:p>
            <a:pPr algn="ctr"/>
            <a:r>
              <a:rPr lang="ru-RU" sz="5400" b="1" dirty="0">
                <a:ln w="22225">
                  <a:solidFill>
                    <a:schemeClr val="accent2"/>
                  </a:solidFill>
                  <a:prstDash val="solid"/>
                </a:ln>
                <a:solidFill>
                  <a:schemeClr val="accent2">
                    <a:lumMod val="40000"/>
                    <a:lumOff val="60000"/>
                  </a:schemeClr>
                </a:solidFill>
              </a:rPr>
              <a:t>На что обратить внимание в </a:t>
            </a:r>
          </a:p>
          <a:p>
            <a:pPr algn="ctr"/>
            <a:r>
              <a:rPr lang="ru-RU" sz="5400" b="1" dirty="0">
                <a:ln w="22225">
                  <a:solidFill>
                    <a:schemeClr val="accent2"/>
                  </a:solidFill>
                  <a:prstDash val="solid"/>
                </a:ln>
                <a:solidFill>
                  <a:schemeClr val="accent2">
                    <a:lumMod val="40000"/>
                    <a:lumOff val="60000"/>
                  </a:schemeClr>
                </a:solidFill>
              </a:rPr>
              <a:t>о</a:t>
            </a:r>
            <a:r>
              <a:rPr lang="ru-RU" sz="5400" b="1" cap="none" spc="0" dirty="0">
                <a:ln w="22225">
                  <a:solidFill>
                    <a:schemeClr val="accent2"/>
                  </a:solidFill>
                  <a:prstDash val="solid"/>
                </a:ln>
                <a:solidFill>
                  <a:schemeClr val="accent2">
                    <a:lumMod val="40000"/>
                    <a:lumOff val="60000"/>
                  </a:schemeClr>
                </a:solidFill>
                <a:effectLst/>
              </a:rPr>
              <a:t>ставшееся время?</a:t>
            </a:r>
          </a:p>
        </p:txBody>
      </p:sp>
    </p:spTree>
    <p:extLst>
      <p:ext uri="{BB962C8B-B14F-4D97-AF65-F5344CB8AC3E}">
        <p14:creationId xmlns:p14="http://schemas.microsoft.com/office/powerpoint/2010/main" val="34422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95487"/>
          </a:xfrm>
        </p:spPr>
        <p:txBody>
          <a:bodyPr>
            <a:normAutofit/>
          </a:bodyPr>
          <a:lstStyle/>
          <a:p>
            <a:r>
              <a:rPr lang="ru-RU" sz="2400" i="1" dirty="0"/>
              <a:t>Статистика. Результаты основного периода </a:t>
            </a:r>
          </a:p>
        </p:txBody>
      </p:sp>
      <p:sp>
        <p:nvSpPr>
          <p:cNvPr id="3" name="Объект 2"/>
          <p:cNvSpPr>
            <a:spLocks noGrp="1"/>
          </p:cNvSpPr>
          <p:nvPr>
            <p:ph idx="1"/>
          </p:nvPr>
        </p:nvSpPr>
        <p:spPr/>
        <p:txBody>
          <a:bodyPr>
            <a:normAutofit/>
          </a:bodyPr>
          <a:lstStyle/>
          <a:p>
            <a:pPr marL="514350" indent="-514350">
              <a:buAutoNum type="arabicPeriod"/>
            </a:pPr>
            <a:endParaRPr lang="ru-RU" sz="3200" i="1" dirty="0"/>
          </a:p>
          <a:p>
            <a:pPr marL="0" indent="0">
              <a:buNone/>
            </a:pPr>
            <a:endParaRPr lang="ru-RU" sz="3200" i="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8924" y="158815"/>
            <a:ext cx="975362" cy="826010"/>
          </a:xfrm>
          <a:prstGeom prst="rect">
            <a:avLst/>
          </a:prstGeom>
        </p:spPr>
      </p:pic>
      <p:graphicFrame>
        <p:nvGraphicFramePr>
          <p:cNvPr id="5" name="Таблица 4">
            <a:extLst>
              <a:ext uri="{FF2B5EF4-FFF2-40B4-BE49-F238E27FC236}">
                <a16:creationId xmlns:a16="http://schemas.microsoft.com/office/drawing/2014/main" xmlns="" id="{24BDBE61-E9F0-4842-9894-F99A40DF33E0}"/>
              </a:ext>
            </a:extLst>
          </p:cNvPr>
          <p:cNvGraphicFramePr>
            <a:graphicFrameLocks noGrp="1"/>
          </p:cNvGraphicFramePr>
          <p:nvPr>
            <p:extLst>
              <p:ext uri="{D42A27DB-BD31-4B8C-83A1-F6EECF244321}">
                <p14:modId xmlns:p14="http://schemas.microsoft.com/office/powerpoint/2010/main" val="1982894264"/>
              </p:ext>
            </p:extLst>
          </p:nvPr>
        </p:nvGraphicFramePr>
        <p:xfrm>
          <a:off x="663388" y="1353671"/>
          <a:ext cx="10990726" cy="5139204"/>
        </p:xfrm>
        <a:graphic>
          <a:graphicData uri="http://schemas.openxmlformats.org/drawingml/2006/table">
            <a:tbl>
              <a:tblPr firstRow="1" firstCol="1" bandRow="1">
                <a:tableStyleId>{5C22544A-7EE6-4342-B048-85BDC9FD1C3A}</a:tableStyleId>
              </a:tblPr>
              <a:tblGrid>
                <a:gridCol w="748495">
                  <a:extLst>
                    <a:ext uri="{9D8B030D-6E8A-4147-A177-3AD203B41FA5}">
                      <a16:colId xmlns:a16="http://schemas.microsoft.com/office/drawing/2014/main" xmlns="" val="1550519705"/>
                    </a:ext>
                  </a:extLst>
                </a:gridCol>
                <a:gridCol w="909976">
                  <a:extLst>
                    <a:ext uri="{9D8B030D-6E8A-4147-A177-3AD203B41FA5}">
                      <a16:colId xmlns:a16="http://schemas.microsoft.com/office/drawing/2014/main" xmlns="" val="4140890792"/>
                    </a:ext>
                  </a:extLst>
                </a:gridCol>
                <a:gridCol w="977153">
                  <a:extLst>
                    <a:ext uri="{9D8B030D-6E8A-4147-A177-3AD203B41FA5}">
                      <a16:colId xmlns:a16="http://schemas.microsoft.com/office/drawing/2014/main" xmlns="" val="2879609423"/>
                    </a:ext>
                  </a:extLst>
                </a:gridCol>
                <a:gridCol w="804415">
                  <a:extLst>
                    <a:ext uri="{9D8B030D-6E8A-4147-A177-3AD203B41FA5}">
                      <a16:colId xmlns:a16="http://schemas.microsoft.com/office/drawing/2014/main" xmlns="" val="3922514751"/>
                    </a:ext>
                  </a:extLst>
                </a:gridCol>
                <a:gridCol w="501694">
                  <a:extLst>
                    <a:ext uri="{9D8B030D-6E8A-4147-A177-3AD203B41FA5}">
                      <a16:colId xmlns:a16="http://schemas.microsoft.com/office/drawing/2014/main" xmlns="" val="3280290294"/>
                    </a:ext>
                  </a:extLst>
                </a:gridCol>
                <a:gridCol w="501694">
                  <a:extLst>
                    <a:ext uri="{9D8B030D-6E8A-4147-A177-3AD203B41FA5}">
                      <a16:colId xmlns:a16="http://schemas.microsoft.com/office/drawing/2014/main" xmlns="" val="2240101941"/>
                    </a:ext>
                  </a:extLst>
                </a:gridCol>
                <a:gridCol w="501694">
                  <a:extLst>
                    <a:ext uri="{9D8B030D-6E8A-4147-A177-3AD203B41FA5}">
                      <a16:colId xmlns:a16="http://schemas.microsoft.com/office/drawing/2014/main" xmlns="" val="605560261"/>
                    </a:ext>
                  </a:extLst>
                </a:gridCol>
                <a:gridCol w="501694">
                  <a:extLst>
                    <a:ext uri="{9D8B030D-6E8A-4147-A177-3AD203B41FA5}">
                      <a16:colId xmlns:a16="http://schemas.microsoft.com/office/drawing/2014/main" xmlns="" val="4011934796"/>
                    </a:ext>
                  </a:extLst>
                </a:gridCol>
                <a:gridCol w="587668">
                  <a:extLst>
                    <a:ext uri="{9D8B030D-6E8A-4147-A177-3AD203B41FA5}">
                      <a16:colId xmlns:a16="http://schemas.microsoft.com/office/drawing/2014/main" xmlns="" val="1878300189"/>
                    </a:ext>
                  </a:extLst>
                </a:gridCol>
                <a:gridCol w="587668">
                  <a:extLst>
                    <a:ext uri="{9D8B030D-6E8A-4147-A177-3AD203B41FA5}">
                      <a16:colId xmlns:a16="http://schemas.microsoft.com/office/drawing/2014/main" xmlns="" val="3375925356"/>
                    </a:ext>
                  </a:extLst>
                </a:gridCol>
                <a:gridCol w="587668">
                  <a:extLst>
                    <a:ext uri="{9D8B030D-6E8A-4147-A177-3AD203B41FA5}">
                      <a16:colId xmlns:a16="http://schemas.microsoft.com/office/drawing/2014/main" xmlns="" val="1339142107"/>
                    </a:ext>
                  </a:extLst>
                </a:gridCol>
                <a:gridCol w="430889">
                  <a:extLst>
                    <a:ext uri="{9D8B030D-6E8A-4147-A177-3AD203B41FA5}">
                      <a16:colId xmlns:a16="http://schemas.microsoft.com/office/drawing/2014/main" xmlns="" val="2202158824"/>
                    </a:ext>
                  </a:extLst>
                </a:gridCol>
                <a:gridCol w="501694">
                  <a:extLst>
                    <a:ext uri="{9D8B030D-6E8A-4147-A177-3AD203B41FA5}">
                      <a16:colId xmlns:a16="http://schemas.microsoft.com/office/drawing/2014/main" xmlns="" val="2663172680"/>
                    </a:ext>
                  </a:extLst>
                </a:gridCol>
                <a:gridCol w="501694">
                  <a:extLst>
                    <a:ext uri="{9D8B030D-6E8A-4147-A177-3AD203B41FA5}">
                      <a16:colId xmlns:a16="http://schemas.microsoft.com/office/drawing/2014/main" xmlns="" val="4043379678"/>
                    </a:ext>
                  </a:extLst>
                </a:gridCol>
                <a:gridCol w="501694">
                  <a:extLst>
                    <a:ext uri="{9D8B030D-6E8A-4147-A177-3AD203B41FA5}">
                      <a16:colId xmlns:a16="http://schemas.microsoft.com/office/drawing/2014/main" xmlns="" val="2101558313"/>
                    </a:ext>
                  </a:extLst>
                </a:gridCol>
                <a:gridCol w="501694">
                  <a:extLst>
                    <a:ext uri="{9D8B030D-6E8A-4147-A177-3AD203B41FA5}">
                      <a16:colId xmlns:a16="http://schemas.microsoft.com/office/drawing/2014/main" xmlns="" val="4294574299"/>
                    </a:ext>
                  </a:extLst>
                </a:gridCol>
                <a:gridCol w="671621">
                  <a:extLst>
                    <a:ext uri="{9D8B030D-6E8A-4147-A177-3AD203B41FA5}">
                      <a16:colId xmlns:a16="http://schemas.microsoft.com/office/drawing/2014/main" xmlns="" val="2950546359"/>
                    </a:ext>
                  </a:extLst>
                </a:gridCol>
                <a:gridCol w="671621">
                  <a:extLst>
                    <a:ext uri="{9D8B030D-6E8A-4147-A177-3AD203B41FA5}">
                      <a16:colId xmlns:a16="http://schemas.microsoft.com/office/drawing/2014/main" xmlns="" val="1564320296"/>
                    </a:ext>
                  </a:extLst>
                </a:gridCol>
              </a:tblGrid>
              <a:tr h="1245180">
                <a:tc rowSpan="2">
                  <a:txBody>
                    <a:bodyPr/>
                    <a:lstStyle/>
                    <a:p>
                      <a:pPr algn="ctr">
                        <a:lnSpc>
                          <a:spcPct val="107000"/>
                        </a:lnSpc>
                      </a:pPr>
                      <a:r>
                        <a:rPr lang="ru-RU" sz="2000" dirty="0">
                          <a:effectLst/>
                        </a:rPr>
                        <a:t>№</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pPr>
                      <a:r>
                        <a:rPr lang="ru-RU" sz="1800" dirty="0">
                          <a:effectLst/>
                        </a:rPr>
                        <a:t>Номер темы</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pPr>
                      <a:r>
                        <a:rPr lang="ru-RU" sz="1600" dirty="0">
                          <a:effectLst/>
                        </a:rPr>
                        <a:t>Зачётов по требованиям</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gridSpan="5">
                  <a:txBody>
                    <a:bodyPr/>
                    <a:lstStyle/>
                    <a:p>
                      <a:pPr algn="ctr">
                        <a:lnSpc>
                          <a:spcPct val="107000"/>
                        </a:lnSpc>
                      </a:pPr>
                      <a:r>
                        <a:rPr lang="ru-RU" sz="1800" dirty="0">
                          <a:effectLst/>
                        </a:rPr>
                        <a:t>Зачётов по критериям</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07000"/>
                        </a:lnSpc>
                      </a:pPr>
                      <a:r>
                        <a:rPr lang="ru-RU" sz="1600">
                          <a:effectLst/>
                        </a:rPr>
                        <a:t>Незачётов по требованиям</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gridSpan="5">
                  <a:txBody>
                    <a:bodyPr/>
                    <a:lstStyle/>
                    <a:p>
                      <a:pPr algn="ctr">
                        <a:lnSpc>
                          <a:spcPct val="107000"/>
                        </a:lnSpc>
                      </a:pPr>
                      <a:r>
                        <a:rPr lang="ru-RU" sz="1800">
                          <a:effectLst/>
                        </a:rPr>
                        <a:t>Незачётов по критериям</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07000"/>
                        </a:lnSpc>
                      </a:pPr>
                      <a:r>
                        <a:rPr lang="ru-RU" sz="1800">
                          <a:effectLst/>
                        </a:rPr>
                        <a:t>Всего</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extLst>
                  <a:ext uri="{0D108BD9-81ED-4DB2-BD59-A6C34878D82A}">
                    <a16:rowId xmlns:a16="http://schemas.microsoft.com/office/drawing/2014/main" xmlns="" val="964225573"/>
                  </a:ext>
                </a:extLst>
              </a:tr>
              <a:tr h="691785">
                <a:tc vMerge="1">
                  <a:txBody>
                    <a:bodyPr/>
                    <a:lstStyle/>
                    <a:p>
                      <a:endParaRPr lang="ru-RU"/>
                    </a:p>
                  </a:txBody>
                  <a:tcPr/>
                </a:tc>
                <a:tc vMerge="1">
                  <a:txBody>
                    <a:bodyPr/>
                    <a:lstStyle/>
                    <a:p>
                      <a:endParaRPr lang="ru-RU"/>
                    </a:p>
                  </a:txBody>
                  <a:tcPr/>
                </a:tc>
                <a:tc>
                  <a:txBody>
                    <a:bodyPr/>
                    <a:lstStyle/>
                    <a:p>
                      <a:pPr algn="ctr">
                        <a:lnSpc>
                          <a:spcPct val="107000"/>
                        </a:lnSpc>
                      </a:pPr>
                      <a:r>
                        <a:rPr lang="ru-RU" sz="1800">
                          <a:effectLst/>
                        </a:rPr>
                        <a:t>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a:effectLst/>
                        </a:rPr>
                        <a:t>2</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a:effectLst/>
                        </a:rPr>
                        <a:t>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a:effectLst/>
                        </a:rPr>
                        <a:t>2</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a:effectLst/>
                        </a:rPr>
                        <a:t>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a:effectLst/>
                        </a:rPr>
                        <a:t>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dirty="0">
                          <a:effectLst/>
                        </a:rPr>
                        <a:t>5</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dirty="0">
                          <a:effectLst/>
                        </a:rPr>
                        <a:t>1</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a:effectLst/>
                        </a:rPr>
                        <a:t>2</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a:effectLst/>
                        </a:rPr>
                        <a:t>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a:effectLst/>
                        </a:rPr>
                        <a:t>2</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a:effectLst/>
                        </a:rPr>
                        <a:t>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a:effectLst/>
                        </a:rPr>
                        <a:t>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a:effectLst/>
                        </a:rPr>
                        <a:t>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a:effectLst/>
                        </a:rPr>
                        <a:t>зач</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1800" dirty="0">
                          <a:effectLst/>
                        </a:rPr>
                        <a:t>н/з</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78915160"/>
                  </a:ext>
                </a:extLst>
              </a:tr>
              <a:tr h="538207">
                <a:tc>
                  <a:txBody>
                    <a:bodyPr/>
                    <a:lstStyle/>
                    <a:p>
                      <a:pPr algn="r">
                        <a:lnSpc>
                          <a:spcPct val="107000"/>
                        </a:lnSpc>
                      </a:pPr>
                      <a:r>
                        <a:rPr lang="ru-RU" sz="1400">
                          <a:effectLst/>
                        </a:rPr>
                        <a:t>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108</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2301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2299</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2237</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2220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1897</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1871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1705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6</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9</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71</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88</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411</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437</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603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2213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95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32281072"/>
                  </a:ext>
                </a:extLst>
              </a:tr>
              <a:tr h="334461">
                <a:tc>
                  <a:txBody>
                    <a:bodyPr/>
                    <a:lstStyle/>
                    <a:p>
                      <a:pPr algn="r">
                        <a:lnSpc>
                          <a:spcPct val="107000"/>
                        </a:lnSpc>
                      </a:pPr>
                      <a:r>
                        <a:rPr lang="ru-RU" sz="1400">
                          <a:effectLst/>
                        </a:rPr>
                        <a:t>2</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206</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885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885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860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856</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750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756</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691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9</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9</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38</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144</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138</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203</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853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41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03553147"/>
                  </a:ext>
                </a:extLst>
              </a:tr>
              <a:tr h="357475">
                <a:tc>
                  <a:txBody>
                    <a:bodyPr/>
                    <a:lstStyle/>
                    <a:p>
                      <a:pPr algn="r">
                        <a:lnSpc>
                          <a:spcPct val="107000"/>
                        </a:lnSpc>
                      </a:pPr>
                      <a:r>
                        <a:rPr lang="ru-RU" sz="1400">
                          <a:effectLst/>
                        </a:rPr>
                        <a:t>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313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158</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158</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151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149</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133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125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117</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7</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9</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41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148</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10</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33726311"/>
                  </a:ext>
                </a:extLst>
              </a:tr>
              <a:tr h="538207">
                <a:tc>
                  <a:txBody>
                    <a:bodyPr/>
                    <a:lstStyle/>
                    <a:p>
                      <a:pPr algn="r">
                        <a:lnSpc>
                          <a:spcPct val="107000"/>
                        </a:lnSpc>
                      </a:pPr>
                      <a:r>
                        <a:rPr lang="ru-RU" sz="1400">
                          <a:effectLst/>
                        </a:rPr>
                        <a:t>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412</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1468</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1468</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1452</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1447</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1338</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1263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1180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134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209</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292</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1445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27</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33972728"/>
                  </a:ext>
                </a:extLst>
              </a:tr>
              <a:tr h="357475">
                <a:tc>
                  <a:txBody>
                    <a:bodyPr/>
                    <a:lstStyle/>
                    <a:p>
                      <a:pPr algn="r">
                        <a:lnSpc>
                          <a:spcPct val="107000"/>
                        </a:lnSpc>
                      </a:pPr>
                      <a:r>
                        <a:rPr lang="ru-RU" sz="1400">
                          <a:effectLst/>
                        </a:rPr>
                        <a:t>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504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329</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329</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328</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325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300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289</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270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41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60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325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5</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7334037"/>
                  </a:ext>
                </a:extLst>
              </a:tr>
              <a:tr h="538207">
                <a:tc>
                  <a:txBody>
                    <a:bodyPr/>
                    <a:lstStyle/>
                    <a:p>
                      <a:pPr algn="r">
                        <a:lnSpc>
                          <a:spcPct val="107000"/>
                        </a:lnSpc>
                      </a:pPr>
                      <a:r>
                        <a:rPr lang="ru-RU" sz="1400">
                          <a:effectLst/>
                        </a:rPr>
                        <a:t>6</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612</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3907</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3904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3865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3839</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3463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3216</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2927</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7</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46</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72</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448</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695</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984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3834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77</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09813544"/>
                  </a:ext>
                </a:extLst>
              </a:tr>
              <a:tr h="538207">
                <a:tc gridSpan="2">
                  <a:txBody>
                    <a:bodyPr/>
                    <a:lstStyle/>
                    <a:p>
                      <a:pPr>
                        <a:lnSpc>
                          <a:spcPct val="107000"/>
                        </a:lnSpc>
                      </a:pPr>
                      <a:r>
                        <a:rPr lang="ru-RU" sz="1400">
                          <a:effectLst/>
                        </a:rPr>
                        <a:t>Итого:</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a:txBody>
                    <a:bodyPr/>
                    <a:lstStyle/>
                    <a:p>
                      <a:pPr algn="r">
                        <a:lnSpc>
                          <a:spcPct val="107000"/>
                        </a:lnSpc>
                      </a:pPr>
                      <a:r>
                        <a:rPr lang="ru-RU" sz="1400">
                          <a:effectLst/>
                        </a:rPr>
                        <a:t>9048</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9043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8893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8836</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7881</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7520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6890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24</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30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180</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237</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1192</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1553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2183</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a:effectLst/>
                        </a:rPr>
                        <a:t>8818</a:t>
                      </a:r>
                      <a:endParaRPr lang="ru-RU"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pPr>
                      <a:r>
                        <a:rPr lang="ru-RU" sz="1400" dirty="0">
                          <a:effectLst/>
                        </a:rPr>
                        <a:t>255</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87271092"/>
                  </a:ext>
                </a:extLst>
              </a:tr>
            </a:tbl>
          </a:graphicData>
        </a:graphic>
      </p:graphicFrame>
    </p:spTree>
    <p:extLst>
      <p:ext uri="{BB962C8B-B14F-4D97-AF65-F5344CB8AC3E}">
        <p14:creationId xmlns:p14="http://schemas.microsoft.com/office/powerpoint/2010/main" val="202228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7C5BA762-4A2D-4B24-BE81-F3913D4830CF}"/>
              </a:ext>
            </a:extLst>
          </p:cNvPr>
          <p:cNvSpPr>
            <a:spLocks noGrp="1"/>
          </p:cNvSpPr>
          <p:nvPr>
            <p:ph type="title"/>
          </p:nvPr>
        </p:nvSpPr>
        <p:spPr>
          <a:xfrm>
            <a:off x="838200" y="365126"/>
            <a:ext cx="10515600" cy="646594"/>
          </a:xfrm>
        </p:spPr>
        <p:txBody>
          <a:bodyPr>
            <a:normAutofit fontScale="90000"/>
          </a:bodyPr>
          <a:lstStyle/>
          <a:p>
            <a:r>
              <a:rPr lang="ru-RU" dirty="0"/>
              <a:t>Структура выбора тем и результаты </a:t>
            </a:r>
          </a:p>
        </p:txBody>
      </p:sp>
      <p:sp>
        <p:nvSpPr>
          <p:cNvPr id="3" name="Объект 2"/>
          <p:cNvSpPr>
            <a:spLocks noGrp="1"/>
          </p:cNvSpPr>
          <p:nvPr>
            <p:ph idx="1"/>
          </p:nvPr>
        </p:nvSpPr>
        <p:spPr/>
        <p:txBody>
          <a:bodyPr/>
          <a:lstStyle/>
          <a:p>
            <a:pPr marL="0" indent="0">
              <a:buNone/>
            </a:pPr>
            <a:endParaRPr lang="ru-RU" i="1" dirty="0"/>
          </a:p>
          <a:p>
            <a:pPr marL="0" indent="0">
              <a:buNone/>
            </a:pPr>
            <a:endParaRPr lang="ru-RU" i="1"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8924" y="185709"/>
            <a:ext cx="975362" cy="826010"/>
          </a:xfrm>
          <a:prstGeom prst="rect">
            <a:avLst/>
          </a:prstGeom>
        </p:spPr>
      </p:pic>
      <p:graphicFrame>
        <p:nvGraphicFramePr>
          <p:cNvPr id="6" name="Таблица 5">
            <a:extLst>
              <a:ext uri="{FF2B5EF4-FFF2-40B4-BE49-F238E27FC236}">
                <a16:creationId xmlns:a16="http://schemas.microsoft.com/office/drawing/2014/main" xmlns="" id="{EEEFAF99-6375-42FA-A60C-46B3FA4A965D}"/>
              </a:ext>
            </a:extLst>
          </p:cNvPr>
          <p:cNvGraphicFramePr>
            <a:graphicFrameLocks noGrp="1"/>
          </p:cNvGraphicFramePr>
          <p:nvPr>
            <p:extLst>
              <p:ext uri="{D42A27DB-BD31-4B8C-83A1-F6EECF244321}">
                <p14:modId xmlns:p14="http://schemas.microsoft.com/office/powerpoint/2010/main" val="497573577"/>
              </p:ext>
            </p:extLst>
          </p:nvPr>
        </p:nvGraphicFramePr>
        <p:xfrm>
          <a:off x="582705" y="1523999"/>
          <a:ext cx="11116235" cy="5122166"/>
        </p:xfrm>
        <a:graphic>
          <a:graphicData uri="http://schemas.openxmlformats.org/drawingml/2006/table">
            <a:tbl>
              <a:tblPr firstRow="1" firstCol="1" bandRow="1">
                <a:tableStyleId>{5C22544A-7EE6-4342-B048-85BDC9FD1C3A}</a:tableStyleId>
              </a:tblPr>
              <a:tblGrid>
                <a:gridCol w="4391479">
                  <a:extLst>
                    <a:ext uri="{9D8B030D-6E8A-4147-A177-3AD203B41FA5}">
                      <a16:colId xmlns:a16="http://schemas.microsoft.com/office/drawing/2014/main" xmlns="" val="1900035669"/>
                    </a:ext>
                  </a:extLst>
                </a:gridCol>
                <a:gridCol w="1681728">
                  <a:extLst>
                    <a:ext uri="{9D8B030D-6E8A-4147-A177-3AD203B41FA5}">
                      <a16:colId xmlns:a16="http://schemas.microsoft.com/office/drawing/2014/main" xmlns="" val="1587808780"/>
                    </a:ext>
                  </a:extLst>
                </a:gridCol>
                <a:gridCol w="1680650">
                  <a:extLst>
                    <a:ext uri="{9D8B030D-6E8A-4147-A177-3AD203B41FA5}">
                      <a16:colId xmlns:a16="http://schemas.microsoft.com/office/drawing/2014/main" xmlns="" val="3300998167"/>
                    </a:ext>
                  </a:extLst>
                </a:gridCol>
                <a:gridCol w="1680650">
                  <a:extLst>
                    <a:ext uri="{9D8B030D-6E8A-4147-A177-3AD203B41FA5}">
                      <a16:colId xmlns:a16="http://schemas.microsoft.com/office/drawing/2014/main" xmlns="" val="2794836860"/>
                    </a:ext>
                  </a:extLst>
                </a:gridCol>
                <a:gridCol w="1681728">
                  <a:extLst>
                    <a:ext uri="{9D8B030D-6E8A-4147-A177-3AD203B41FA5}">
                      <a16:colId xmlns:a16="http://schemas.microsoft.com/office/drawing/2014/main" xmlns="" val="2140649146"/>
                    </a:ext>
                  </a:extLst>
                </a:gridCol>
              </a:tblGrid>
              <a:tr h="985053">
                <a:tc>
                  <a:txBody>
                    <a:bodyPr/>
                    <a:lstStyle/>
                    <a:p>
                      <a:pPr algn="ctr">
                        <a:lnSpc>
                          <a:spcPct val="106000"/>
                        </a:lnSpc>
                      </a:pPr>
                      <a:r>
                        <a:rPr lang="ru-RU" sz="1800" dirty="0">
                          <a:effectLst/>
                        </a:rPr>
                        <a:t>Тема</a:t>
                      </a:r>
                      <a:r>
                        <a:rPr lang="ru-RU" sz="1400" dirty="0">
                          <a:effectLst/>
                        </a:rPr>
                        <a:t> </a:t>
                      </a:r>
                      <a:endPar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pPr>
                      <a:r>
                        <a:rPr lang="ru-RU" sz="1400" dirty="0">
                          <a:effectLst/>
                        </a:rPr>
                        <a:t>Количество участников, выбравших тему </a:t>
                      </a:r>
                      <a:endPar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pPr>
                      <a:r>
                        <a:rPr lang="ru-RU" sz="1400" dirty="0">
                          <a:effectLst/>
                        </a:rPr>
                        <a:t>% от общего количества участников основного этапа </a:t>
                      </a:r>
                      <a:endPar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pPr>
                      <a:r>
                        <a:rPr lang="ru-RU" sz="1400" dirty="0">
                          <a:effectLst/>
                        </a:rPr>
                        <a:t>Зачёт (кол-во </a:t>
                      </a:r>
                      <a:endParaRPr lang="ru-RU" sz="2000" dirty="0">
                        <a:effectLst/>
                      </a:endParaRPr>
                    </a:p>
                    <a:p>
                      <a:pPr algn="ctr">
                        <a:lnSpc>
                          <a:spcPct val="106000"/>
                        </a:lnSpc>
                      </a:pPr>
                      <a:r>
                        <a:rPr lang="ru-RU" sz="1400" dirty="0">
                          <a:effectLst/>
                        </a:rPr>
                        <a:t>участников)</a:t>
                      </a:r>
                      <a:endParaRPr lang="ru-RU" sz="2000" dirty="0">
                        <a:effectLst/>
                      </a:endParaRPr>
                    </a:p>
                    <a:p>
                      <a:pPr algn="ctr">
                        <a:lnSpc>
                          <a:spcPct val="106000"/>
                        </a:lnSpc>
                      </a:pPr>
                      <a:r>
                        <a:rPr lang="ru-RU" sz="1400" dirty="0">
                          <a:effectLst/>
                        </a:rPr>
                        <a:t> </a:t>
                      </a:r>
                      <a:endPar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pPr>
                      <a:r>
                        <a:rPr lang="ru-RU" sz="1600" dirty="0">
                          <a:effectLst/>
                        </a:rPr>
                        <a:t>% от кол-ва писавших тему</a:t>
                      </a:r>
                      <a:endPar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27377735"/>
                  </a:ext>
                </a:extLst>
              </a:tr>
              <a:tr h="607967">
                <a:tc>
                  <a:txBody>
                    <a:bodyPr/>
                    <a:lstStyle/>
                    <a:p>
                      <a:pPr>
                        <a:lnSpc>
                          <a:spcPct val="90000"/>
                        </a:lnSpc>
                      </a:pPr>
                      <a:r>
                        <a:rPr lang="ru-RU" sz="1600" dirty="0">
                          <a:effectLst/>
                        </a:rPr>
                        <a:t>108. Почему совесть не всегда спасает нас от неправильных поступков?</a:t>
                      </a:r>
                      <a:endPar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000" dirty="0">
                          <a:effectLst/>
                        </a:rPr>
                        <a:t>2308</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25,4</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2213</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95,8</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23069400"/>
                  </a:ext>
                </a:extLst>
              </a:tr>
              <a:tr h="810622">
                <a:tc>
                  <a:txBody>
                    <a:bodyPr/>
                    <a:lstStyle/>
                    <a:p>
                      <a:pPr>
                        <a:lnSpc>
                          <a:spcPct val="90000"/>
                        </a:lnSpc>
                      </a:pPr>
                      <a:r>
                        <a:rPr lang="ru-RU" sz="1600" dirty="0">
                          <a:effectLst/>
                        </a:rPr>
                        <a:t>206. Согласны ли Вы с утверждением, что повзрослеть – значит научиться нести ответственность за других?</a:t>
                      </a:r>
                      <a:endPar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000" dirty="0">
                          <a:effectLst/>
                        </a:rPr>
                        <a:t>894</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9,9</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853</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95,4</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42618849"/>
                  </a:ext>
                </a:extLst>
              </a:tr>
              <a:tr h="607967">
                <a:tc>
                  <a:txBody>
                    <a:bodyPr/>
                    <a:lstStyle/>
                    <a:p>
                      <a:pPr>
                        <a:lnSpc>
                          <a:spcPct val="90000"/>
                        </a:lnSpc>
                      </a:pPr>
                      <a:r>
                        <a:rPr lang="ru-RU" sz="1600" dirty="0">
                          <a:effectLst/>
                        </a:rPr>
                        <a:t>313. Как Вы понимаете мнение героя А.С. Грибоедова: «Служить бы рад, прислуживаться тошно»?</a:t>
                      </a:r>
                      <a:endPar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000">
                          <a:effectLst/>
                        </a:rPr>
                        <a:t>158</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1,4</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148</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93,7</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42521211"/>
                  </a:ext>
                </a:extLst>
              </a:tr>
              <a:tr h="405311">
                <a:tc>
                  <a:txBody>
                    <a:bodyPr/>
                    <a:lstStyle/>
                    <a:p>
                      <a:pPr>
                        <a:lnSpc>
                          <a:spcPct val="90000"/>
                        </a:lnSpc>
                      </a:pPr>
                      <a:r>
                        <a:rPr lang="ru-RU" sz="1600" dirty="0">
                          <a:effectLst/>
                        </a:rPr>
                        <a:t>412. Идеал гражданственности в моём понимании.</a:t>
                      </a:r>
                      <a:endPar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000">
                          <a:effectLst/>
                        </a:rPr>
                        <a:t>1472</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16,2</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1445</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98,2</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54276640"/>
                  </a:ext>
                </a:extLst>
              </a:tr>
              <a:tr h="810622">
                <a:tc>
                  <a:txBody>
                    <a:bodyPr/>
                    <a:lstStyle/>
                    <a:p>
                      <a:pPr>
                        <a:lnSpc>
                          <a:spcPct val="90000"/>
                        </a:lnSpc>
                      </a:pPr>
                      <a:r>
                        <a:rPr lang="ru-RU" sz="1600" dirty="0">
                          <a:effectLst/>
                        </a:rPr>
                        <a:t>504. В чём заключается нравственная ответственность учёного за результаты своей деятельности?</a:t>
                      </a:r>
                      <a:endPar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000">
                          <a:effectLst/>
                        </a:rPr>
                        <a:t>330</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3,6</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325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98,5</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21664712"/>
                  </a:ext>
                </a:extLst>
              </a:tr>
              <a:tr h="810622">
                <a:tc>
                  <a:txBody>
                    <a:bodyPr/>
                    <a:lstStyle/>
                    <a:p>
                      <a:pPr>
                        <a:lnSpc>
                          <a:spcPct val="90000"/>
                        </a:lnSpc>
                      </a:pPr>
                      <a:r>
                        <a:rPr lang="ru-RU" sz="1600" dirty="0">
                          <a:effectLst/>
                        </a:rPr>
                        <a:t>612. Художественное произведение (книга, музыка, фильм, спектакль), которое заставило меня переживать.</a:t>
                      </a:r>
                      <a:endPar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000">
                          <a:effectLst/>
                        </a:rPr>
                        <a:t>3911</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43,1</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a:effectLst/>
                        </a:rPr>
                        <a:t>3834</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000" dirty="0">
                          <a:effectLst/>
                        </a:rPr>
                        <a:t>98,0</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07113132"/>
                  </a:ext>
                </a:extLst>
              </a:tr>
            </a:tbl>
          </a:graphicData>
        </a:graphic>
      </p:graphicFrame>
    </p:spTree>
    <p:extLst>
      <p:ext uri="{BB962C8B-B14F-4D97-AF65-F5344CB8AC3E}">
        <p14:creationId xmlns:p14="http://schemas.microsoft.com/office/powerpoint/2010/main" val="410183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0EEADE66-D54A-46A8-9E6E-FF15345FEE77}"/>
              </a:ext>
            </a:extLst>
          </p:cNvPr>
          <p:cNvSpPr>
            <a:spLocks noGrp="1"/>
          </p:cNvSpPr>
          <p:nvPr>
            <p:ph type="title"/>
          </p:nvPr>
        </p:nvSpPr>
        <p:spPr/>
        <p:txBody>
          <a:bodyPr/>
          <a:lstStyle/>
          <a:p>
            <a:r>
              <a:rPr lang="ru-RU" dirty="0"/>
              <a:t>Содержательный анализ</a:t>
            </a:r>
          </a:p>
        </p:txBody>
      </p:sp>
      <p:sp>
        <p:nvSpPr>
          <p:cNvPr id="5" name="Текст 4">
            <a:extLst>
              <a:ext uri="{FF2B5EF4-FFF2-40B4-BE49-F238E27FC236}">
                <a16:creationId xmlns:a16="http://schemas.microsoft.com/office/drawing/2014/main" xmlns="" id="{0AE989C1-D885-4992-AB49-F9FAA7039EC9}"/>
              </a:ext>
            </a:extLst>
          </p:cNvPr>
          <p:cNvSpPr>
            <a:spLocks noGrp="1"/>
          </p:cNvSpPr>
          <p:nvPr>
            <p:ph type="body" idx="1"/>
          </p:nvPr>
        </p:nvSpPr>
        <p:spPr/>
        <p:txBody>
          <a:bodyPr/>
          <a:lstStyle/>
          <a:p>
            <a:r>
              <a:rPr lang="ru-RU" dirty="0"/>
              <a:t>Типичные ошибки. Рекомендации.</a:t>
            </a:r>
          </a:p>
          <a:p>
            <a:endParaRPr lang="ru-RU" dirty="0"/>
          </a:p>
        </p:txBody>
      </p:sp>
      <p:pic>
        <p:nvPicPr>
          <p:cNvPr id="6" name="Рисунок 5">
            <a:extLst>
              <a:ext uri="{FF2B5EF4-FFF2-40B4-BE49-F238E27FC236}">
                <a16:creationId xmlns:a16="http://schemas.microsoft.com/office/drawing/2014/main" xmlns="" id="{1BD2E3D4-A633-4410-A88A-2E38ED7CFF8E}"/>
              </a:ext>
            </a:extLst>
          </p:cNvPr>
          <p:cNvPicPr>
            <a:picLocks noChangeAspect="1"/>
          </p:cNvPicPr>
          <p:nvPr/>
        </p:nvPicPr>
        <p:blipFill>
          <a:blip r:embed="rId2"/>
          <a:stretch>
            <a:fillRect/>
          </a:stretch>
        </p:blipFill>
        <p:spPr>
          <a:xfrm>
            <a:off x="10859727" y="452552"/>
            <a:ext cx="975445" cy="829128"/>
          </a:xfrm>
          <a:prstGeom prst="rect">
            <a:avLst/>
          </a:prstGeom>
        </p:spPr>
      </p:pic>
    </p:spTree>
    <p:extLst>
      <p:ext uri="{BB962C8B-B14F-4D97-AF65-F5344CB8AC3E}">
        <p14:creationId xmlns:p14="http://schemas.microsoft.com/office/powerpoint/2010/main" val="413474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F8EC1EF-E8CD-46C5-B93F-B099C1CA9AEA}"/>
              </a:ext>
            </a:extLst>
          </p:cNvPr>
          <p:cNvSpPr>
            <a:spLocks noGrp="1"/>
          </p:cNvSpPr>
          <p:nvPr>
            <p:ph type="title"/>
          </p:nvPr>
        </p:nvSpPr>
        <p:spPr>
          <a:xfrm>
            <a:off x="838200" y="356160"/>
            <a:ext cx="10515600" cy="1325563"/>
          </a:xfrm>
        </p:spPr>
        <p:txBody>
          <a:bodyPr/>
          <a:lstStyle/>
          <a:p>
            <a:r>
              <a:rPr lang="ru-RU" dirty="0"/>
              <a:t>Требование 1. Объём ИС</a:t>
            </a:r>
          </a:p>
        </p:txBody>
      </p:sp>
      <p:graphicFrame>
        <p:nvGraphicFramePr>
          <p:cNvPr id="4" name="Объект 3">
            <a:extLst>
              <a:ext uri="{FF2B5EF4-FFF2-40B4-BE49-F238E27FC236}">
                <a16:creationId xmlns:a16="http://schemas.microsoft.com/office/drawing/2014/main" xmlns="" id="{6B1E618C-59F4-47F0-95BC-17E4C55DCA62}"/>
              </a:ext>
            </a:extLst>
          </p:cNvPr>
          <p:cNvGraphicFramePr>
            <a:graphicFrameLocks noGrp="1"/>
          </p:cNvGraphicFramePr>
          <p:nvPr>
            <p:ph idx="1"/>
            <p:extLst>
              <p:ext uri="{D42A27DB-BD31-4B8C-83A1-F6EECF244321}">
                <p14:modId xmlns:p14="http://schemas.microsoft.com/office/powerpoint/2010/main" val="3705716452"/>
              </p:ext>
            </p:extLst>
          </p:nvPr>
        </p:nvGraphicFramePr>
        <p:xfrm>
          <a:off x="838200" y="1825625"/>
          <a:ext cx="10515597" cy="3137645"/>
        </p:xfrm>
        <a:graphic>
          <a:graphicData uri="http://schemas.openxmlformats.org/drawingml/2006/table">
            <a:tbl>
              <a:tblPr firstRow="1" firstCol="1" bandRow="1">
                <a:tableStyleId>{5C22544A-7EE6-4342-B048-85BDC9FD1C3A}</a:tableStyleId>
              </a:tblPr>
              <a:tblGrid>
                <a:gridCol w="2038269">
                  <a:extLst>
                    <a:ext uri="{9D8B030D-6E8A-4147-A177-3AD203B41FA5}">
                      <a16:colId xmlns:a16="http://schemas.microsoft.com/office/drawing/2014/main" xmlns="" val="2030033833"/>
                    </a:ext>
                  </a:extLst>
                </a:gridCol>
                <a:gridCol w="2302395">
                  <a:extLst>
                    <a:ext uri="{9D8B030D-6E8A-4147-A177-3AD203B41FA5}">
                      <a16:colId xmlns:a16="http://schemas.microsoft.com/office/drawing/2014/main" xmlns="" val="146184650"/>
                    </a:ext>
                  </a:extLst>
                </a:gridCol>
                <a:gridCol w="2058311">
                  <a:extLst>
                    <a:ext uri="{9D8B030D-6E8A-4147-A177-3AD203B41FA5}">
                      <a16:colId xmlns:a16="http://schemas.microsoft.com/office/drawing/2014/main" xmlns="" val="3564067884"/>
                    </a:ext>
                  </a:extLst>
                </a:gridCol>
                <a:gridCol w="2058311">
                  <a:extLst>
                    <a:ext uri="{9D8B030D-6E8A-4147-A177-3AD203B41FA5}">
                      <a16:colId xmlns:a16="http://schemas.microsoft.com/office/drawing/2014/main" xmlns="" val="1275671868"/>
                    </a:ext>
                  </a:extLst>
                </a:gridCol>
                <a:gridCol w="2058311">
                  <a:extLst>
                    <a:ext uri="{9D8B030D-6E8A-4147-A177-3AD203B41FA5}">
                      <a16:colId xmlns:a16="http://schemas.microsoft.com/office/drawing/2014/main" xmlns="" val="308778596"/>
                    </a:ext>
                  </a:extLst>
                </a:gridCol>
              </a:tblGrid>
              <a:tr h="627529">
                <a:tc rowSpan="2">
                  <a:txBody>
                    <a:bodyPr/>
                    <a:lstStyle/>
                    <a:p>
                      <a:pPr algn="ctr">
                        <a:lnSpc>
                          <a:spcPct val="150000"/>
                        </a:lnSpc>
                      </a:pPr>
                      <a:r>
                        <a:rPr lang="ru-RU" sz="2400" dirty="0">
                          <a:effectLst/>
                        </a:rPr>
                        <a:t>Учебный год</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pPr>
                      <a:r>
                        <a:rPr lang="ru-RU" sz="2400" dirty="0">
                          <a:effectLst/>
                        </a:rPr>
                        <a:t>Оценка «зачёт» по Т1</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gridSpan="2">
                  <a:txBody>
                    <a:bodyPr/>
                    <a:lstStyle/>
                    <a:p>
                      <a:pPr algn="ctr">
                        <a:lnSpc>
                          <a:spcPct val="150000"/>
                        </a:lnSpc>
                      </a:pPr>
                      <a:r>
                        <a:rPr lang="ru-RU" sz="2400">
                          <a:effectLst/>
                        </a:rPr>
                        <a:t>Оценка «незачёт» по Т1</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extLst>
                  <a:ext uri="{0D108BD9-81ED-4DB2-BD59-A6C34878D82A}">
                    <a16:rowId xmlns:a16="http://schemas.microsoft.com/office/drawing/2014/main" xmlns="" val="1316712751"/>
                  </a:ext>
                </a:extLst>
              </a:tr>
              <a:tr h="627529">
                <a:tc vMerge="1">
                  <a:txBody>
                    <a:bodyPr/>
                    <a:lstStyle/>
                    <a:p>
                      <a:endParaRPr lang="ru-RU"/>
                    </a:p>
                  </a:txBody>
                  <a:tcPr/>
                </a:tc>
                <a:tc>
                  <a:txBody>
                    <a:bodyPr/>
                    <a:lstStyle/>
                    <a:p>
                      <a:pPr algn="ctr">
                        <a:lnSpc>
                          <a:spcPct val="150000"/>
                        </a:lnSpc>
                      </a:pPr>
                      <a:r>
                        <a:rPr lang="ru-RU" sz="2400" dirty="0">
                          <a:effectLst/>
                        </a:rPr>
                        <a:t>количество</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ru-RU" sz="2400" dirty="0">
                          <a:effectLst/>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ru-RU" sz="2400" dirty="0">
                          <a:effectLst/>
                        </a:rPr>
                        <a:t>количество</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ru-RU" sz="2400" dirty="0">
                          <a:effectLst/>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8785323"/>
                  </a:ext>
                </a:extLst>
              </a:tr>
              <a:tr h="627529">
                <a:tc>
                  <a:txBody>
                    <a:bodyPr/>
                    <a:lstStyle/>
                    <a:p>
                      <a:pPr algn="ctr">
                        <a:lnSpc>
                          <a:spcPct val="150000"/>
                        </a:lnSpc>
                      </a:pPr>
                      <a:r>
                        <a:rPr lang="ru-RU" sz="2400">
                          <a:effectLst/>
                        </a:rPr>
                        <a:t>2022-2023</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9485</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400">
                          <a:effectLst/>
                        </a:rPr>
                        <a:t>99,55</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400" dirty="0">
                          <a:effectLst/>
                        </a:rPr>
                        <a:t>42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400">
                          <a:effectLst/>
                        </a:rPr>
                        <a:t>0,44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79195214"/>
                  </a:ext>
                </a:extLst>
              </a:tr>
              <a:tr h="627529">
                <a:tc>
                  <a:txBody>
                    <a:bodyPr/>
                    <a:lstStyle/>
                    <a:p>
                      <a:pPr algn="ctr">
                        <a:lnSpc>
                          <a:spcPct val="150000"/>
                        </a:lnSpc>
                      </a:pPr>
                      <a:r>
                        <a:rPr lang="ru-RU" sz="2400">
                          <a:effectLst/>
                        </a:rPr>
                        <a:t>2023-2024</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8816</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99,46</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400" dirty="0">
                          <a:effectLst/>
                        </a:rPr>
                        <a:t>47</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0,53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30800179"/>
                  </a:ext>
                </a:extLst>
              </a:tr>
              <a:tr h="627529">
                <a:tc>
                  <a:txBody>
                    <a:bodyPr/>
                    <a:lstStyle/>
                    <a:p>
                      <a:pPr algn="ctr">
                        <a:lnSpc>
                          <a:spcPct val="150000"/>
                        </a:lnSpc>
                      </a:pPr>
                      <a:r>
                        <a:rPr lang="ru-RU" sz="2400">
                          <a:effectLst/>
                        </a:rPr>
                        <a:t>2024-2025</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a:effectLst/>
                        </a:rPr>
                        <a:t>9048</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99,72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ru-RU" sz="2400" dirty="0">
                          <a:effectLst/>
                        </a:rPr>
                        <a:t>24</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ru-RU" sz="2400" dirty="0">
                          <a:effectLst/>
                        </a:rPr>
                        <a:t>0,28</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04420517"/>
                  </a:ext>
                </a:extLst>
              </a:tr>
            </a:tbl>
          </a:graphicData>
        </a:graphic>
      </p:graphicFrame>
      <p:sp>
        <p:nvSpPr>
          <p:cNvPr id="6" name="TextBox 5">
            <a:extLst>
              <a:ext uri="{FF2B5EF4-FFF2-40B4-BE49-F238E27FC236}">
                <a16:creationId xmlns:a16="http://schemas.microsoft.com/office/drawing/2014/main" xmlns="" id="{20289640-195A-482A-8A6F-B45BF32260AC}"/>
              </a:ext>
            </a:extLst>
          </p:cNvPr>
          <p:cNvSpPr txBox="1"/>
          <p:nvPr/>
        </p:nvSpPr>
        <p:spPr>
          <a:xfrm>
            <a:off x="519952" y="5098207"/>
            <a:ext cx="11421035" cy="1156086"/>
          </a:xfrm>
          <a:prstGeom prst="rect">
            <a:avLst/>
          </a:prstGeom>
          <a:noFill/>
        </p:spPr>
        <p:txBody>
          <a:bodyPr wrap="square">
            <a:spAutoFit/>
          </a:bodyPr>
          <a:lstStyle/>
          <a:p>
            <a:pPr indent="175260" algn="just">
              <a:lnSpc>
                <a:spcPct val="150000"/>
              </a:lnSpc>
            </a:pPr>
            <a:r>
              <a:rPr lang="ru-RU" sz="1600" dirty="0">
                <a:effectLst/>
                <a:latin typeface="Times New Roman" panose="02020603050405020304" pitchFamily="18" charset="0"/>
                <a:ea typeface="Calibri" panose="020F0502020204030204" pitchFamily="34" charset="0"/>
              </a:rPr>
              <a:t>По дополнительной информации, 63% работ содержат от 250 до 350 слов, т.е. находятся в промежутке от минимально допустимого до рекомендуемого количества слов в сочинении. Соответственно более 35% работ имеют объём более 350 слов, т.е. превышают рекомендуемое количество слов. </a:t>
            </a:r>
          </a:p>
        </p:txBody>
      </p:sp>
      <p:sp>
        <p:nvSpPr>
          <p:cNvPr id="7" name="Прямоугольник 6">
            <a:extLst>
              <a:ext uri="{FF2B5EF4-FFF2-40B4-BE49-F238E27FC236}">
                <a16:creationId xmlns:a16="http://schemas.microsoft.com/office/drawing/2014/main" xmlns="" id="{72E529DB-F7C0-415F-98E9-109AAE4BD702}"/>
              </a:ext>
            </a:extLst>
          </p:cNvPr>
          <p:cNvSpPr/>
          <p:nvPr/>
        </p:nvSpPr>
        <p:spPr>
          <a:xfrm>
            <a:off x="3784097" y="6254293"/>
            <a:ext cx="7569700" cy="400110"/>
          </a:xfrm>
          <a:prstGeom prst="rect">
            <a:avLst/>
          </a:prstGeom>
          <a:noFill/>
        </p:spPr>
        <p:txBody>
          <a:bodyPr wrap="none" lIns="91440" tIns="45720" rIns="91440" bIns="45720">
            <a:spAutoFit/>
          </a:bodyPr>
          <a:lstStyle/>
          <a:p>
            <a:pPr algn="ctr"/>
            <a:r>
              <a:rPr lang="ru-RU" sz="2000" b="1" cap="none" spc="0" dirty="0">
                <a:ln w="22225">
                  <a:solidFill>
                    <a:schemeClr val="accent2"/>
                  </a:solidFill>
                  <a:prstDash val="solid"/>
                </a:ln>
                <a:solidFill>
                  <a:schemeClr val="accent2">
                    <a:lumMod val="40000"/>
                    <a:lumOff val="60000"/>
                  </a:schemeClr>
                </a:solidFill>
                <a:effectLst/>
              </a:rPr>
              <a:t>Недопустимо вводить дополнительные требования по объёму ИС</a:t>
            </a:r>
          </a:p>
        </p:txBody>
      </p:sp>
      <p:pic>
        <p:nvPicPr>
          <p:cNvPr id="8" name="Рисунок 7">
            <a:extLst>
              <a:ext uri="{FF2B5EF4-FFF2-40B4-BE49-F238E27FC236}">
                <a16:creationId xmlns:a16="http://schemas.microsoft.com/office/drawing/2014/main" xmlns="" id="{BFB6EA0D-FC9F-4803-AEB7-DC56598AEF0B}"/>
              </a:ext>
            </a:extLst>
          </p:cNvPr>
          <p:cNvPicPr>
            <a:picLocks noChangeAspect="1"/>
          </p:cNvPicPr>
          <p:nvPr/>
        </p:nvPicPr>
        <p:blipFill>
          <a:blip r:embed="rId2"/>
          <a:stretch>
            <a:fillRect/>
          </a:stretch>
        </p:blipFill>
        <p:spPr>
          <a:xfrm>
            <a:off x="10866074" y="418454"/>
            <a:ext cx="975445" cy="829128"/>
          </a:xfrm>
          <a:prstGeom prst="rect">
            <a:avLst/>
          </a:prstGeom>
        </p:spPr>
      </p:pic>
    </p:spTree>
    <p:extLst>
      <p:ext uri="{BB962C8B-B14F-4D97-AF65-F5344CB8AC3E}">
        <p14:creationId xmlns:p14="http://schemas.microsoft.com/office/powerpoint/2010/main" val="303474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7C4EAF5-E0D7-4779-9AA4-E76D3A0DE6D4}"/>
              </a:ext>
            </a:extLst>
          </p:cNvPr>
          <p:cNvSpPr>
            <a:spLocks noGrp="1"/>
          </p:cNvSpPr>
          <p:nvPr>
            <p:ph type="title"/>
          </p:nvPr>
        </p:nvSpPr>
        <p:spPr/>
        <p:txBody>
          <a:bodyPr>
            <a:noAutofit/>
          </a:bodyPr>
          <a:lstStyle/>
          <a:p>
            <a:r>
              <a:rPr lang="ru-RU" sz="2800" dirty="0"/>
              <a:t>Требование 1. Объём ИС</a:t>
            </a:r>
          </a:p>
        </p:txBody>
      </p:sp>
      <p:pic>
        <p:nvPicPr>
          <p:cNvPr id="4" name="Объект 3">
            <a:extLst>
              <a:ext uri="{FF2B5EF4-FFF2-40B4-BE49-F238E27FC236}">
                <a16:creationId xmlns:a16="http://schemas.microsoft.com/office/drawing/2014/main" xmlns="" id="{7DA5096F-5308-4973-AC82-6638E4C06421}"/>
              </a:ext>
            </a:extLst>
          </p:cNvPr>
          <p:cNvPicPr>
            <a:picLocks noGrp="1" noChangeAspect="1"/>
          </p:cNvPicPr>
          <p:nvPr>
            <p:ph sz="half" idx="1"/>
          </p:nvPr>
        </p:nvPicPr>
        <p:blipFill>
          <a:blip r:embed="rId2"/>
          <a:stretch>
            <a:fillRect/>
          </a:stretch>
        </p:blipFill>
        <p:spPr>
          <a:xfrm>
            <a:off x="838199" y="1747796"/>
            <a:ext cx="7068127" cy="4565159"/>
          </a:xfrm>
          <a:prstGeom prst="rect">
            <a:avLst/>
          </a:prstGeom>
        </p:spPr>
      </p:pic>
      <p:sp>
        <p:nvSpPr>
          <p:cNvPr id="5" name="Объект 4">
            <a:extLst>
              <a:ext uri="{FF2B5EF4-FFF2-40B4-BE49-F238E27FC236}">
                <a16:creationId xmlns:a16="http://schemas.microsoft.com/office/drawing/2014/main" xmlns="" id="{F8A7E8CF-FD04-4555-86ED-42B9058290D8}"/>
              </a:ext>
            </a:extLst>
          </p:cNvPr>
          <p:cNvSpPr>
            <a:spLocks noGrp="1"/>
          </p:cNvSpPr>
          <p:nvPr>
            <p:ph sz="half" idx="2"/>
          </p:nvPr>
        </p:nvSpPr>
        <p:spPr>
          <a:xfrm>
            <a:off x="9144000" y="1747796"/>
            <a:ext cx="2209800" cy="4429167"/>
          </a:xfrm>
        </p:spPr>
        <p:txBody>
          <a:bodyPr/>
          <a:lstStyle/>
          <a:p>
            <a:r>
              <a:rPr lang="ru-RU" dirty="0"/>
              <a:t>64 слова</a:t>
            </a:r>
          </a:p>
          <a:p>
            <a:r>
              <a:rPr lang="ru-RU" dirty="0"/>
              <a:t>Знал ли участник ИС требования к работе???</a:t>
            </a:r>
          </a:p>
        </p:txBody>
      </p:sp>
      <p:pic>
        <p:nvPicPr>
          <p:cNvPr id="6" name="Рисунок 5">
            <a:extLst>
              <a:ext uri="{FF2B5EF4-FFF2-40B4-BE49-F238E27FC236}">
                <a16:creationId xmlns:a16="http://schemas.microsoft.com/office/drawing/2014/main" xmlns="" id="{3F83EBD5-66A0-4049-9BCE-22308E9E2699}"/>
              </a:ext>
            </a:extLst>
          </p:cNvPr>
          <p:cNvPicPr>
            <a:picLocks noChangeAspect="1"/>
          </p:cNvPicPr>
          <p:nvPr/>
        </p:nvPicPr>
        <p:blipFill>
          <a:blip r:embed="rId3"/>
          <a:stretch>
            <a:fillRect/>
          </a:stretch>
        </p:blipFill>
        <p:spPr>
          <a:xfrm>
            <a:off x="10664371" y="475550"/>
            <a:ext cx="975445" cy="829128"/>
          </a:xfrm>
          <a:prstGeom prst="rect">
            <a:avLst/>
          </a:prstGeom>
        </p:spPr>
      </p:pic>
    </p:spTree>
    <p:extLst>
      <p:ext uri="{BB962C8B-B14F-4D97-AF65-F5344CB8AC3E}">
        <p14:creationId xmlns:p14="http://schemas.microsoft.com/office/powerpoint/2010/main" val="151528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603A3F-2CAA-45A2-BCE9-8841CE5A0BEC}"/>
              </a:ext>
            </a:extLst>
          </p:cNvPr>
          <p:cNvSpPr>
            <a:spLocks noGrp="1"/>
          </p:cNvSpPr>
          <p:nvPr>
            <p:ph type="title"/>
          </p:nvPr>
        </p:nvSpPr>
        <p:spPr>
          <a:xfrm>
            <a:off x="838200" y="365126"/>
            <a:ext cx="10515600" cy="315912"/>
          </a:xfrm>
        </p:spPr>
        <p:txBody>
          <a:bodyPr>
            <a:noAutofit/>
          </a:bodyPr>
          <a:lstStyle/>
          <a:p>
            <a:r>
              <a:rPr lang="ru-RU" sz="2800" dirty="0"/>
              <a:t>Требование 1. Объём ИС</a:t>
            </a:r>
          </a:p>
        </p:txBody>
      </p:sp>
      <p:pic>
        <p:nvPicPr>
          <p:cNvPr id="6" name="Объект 5">
            <a:extLst>
              <a:ext uri="{FF2B5EF4-FFF2-40B4-BE49-F238E27FC236}">
                <a16:creationId xmlns:a16="http://schemas.microsoft.com/office/drawing/2014/main" xmlns="" id="{C954E965-4A51-4143-8E7B-01296D2E8353}"/>
              </a:ext>
            </a:extLst>
          </p:cNvPr>
          <p:cNvPicPr>
            <a:picLocks noGrp="1" noChangeAspect="1"/>
          </p:cNvPicPr>
          <p:nvPr>
            <p:ph sz="half" idx="1"/>
          </p:nvPr>
        </p:nvPicPr>
        <p:blipFill rotWithShape="1">
          <a:blip r:embed="rId2"/>
          <a:srcRect b="4154"/>
          <a:stretch/>
        </p:blipFill>
        <p:spPr>
          <a:xfrm>
            <a:off x="1792941" y="762876"/>
            <a:ext cx="5504330" cy="5925861"/>
          </a:xfrm>
          <a:prstGeom prst="rect">
            <a:avLst/>
          </a:prstGeom>
        </p:spPr>
      </p:pic>
      <p:sp>
        <p:nvSpPr>
          <p:cNvPr id="4" name="Объект 3">
            <a:extLst>
              <a:ext uri="{FF2B5EF4-FFF2-40B4-BE49-F238E27FC236}">
                <a16:creationId xmlns:a16="http://schemas.microsoft.com/office/drawing/2014/main" xmlns="" id="{FCEE8FCE-E648-4613-BC04-10B037F27997}"/>
              </a:ext>
            </a:extLst>
          </p:cNvPr>
          <p:cNvSpPr>
            <a:spLocks noGrp="1"/>
          </p:cNvSpPr>
          <p:nvPr>
            <p:ph sz="half" idx="2"/>
          </p:nvPr>
        </p:nvSpPr>
        <p:spPr>
          <a:xfrm>
            <a:off x="9161930" y="1559859"/>
            <a:ext cx="2191870" cy="4617104"/>
          </a:xfrm>
        </p:spPr>
        <p:txBody>
          <a:bodyPr/>
          <a:lstStyle/>
          <a:p>
            <a:r>
              <a:rPr lang="ru-RU" dirty="0"/>
              <a:t>201 слово</a:t>
            </a:r>
          </a:p>
          <a:p>
            <a:endParaRPr lang="ru-RU" dirty="0"/>
          </a:p>
        </p:txBody>
      </p:sp>
      <p:pic>
        <p:nvPicPr>
          <p:cNvPr id="5" name="Рисунок 4">
            <a:extLst>
              <a:ext uri="{FF2B5EF4-FFF2-40B4-BE49-F238E27FC236}">
                <a16:creationId xmlns:a16="http://schemas.microsoft.com/office/drawing/2014/main" xmlns="" id="{390A3E1D-84D3-4CA5-96A6-FEDAB8F94409}"/>
              </a:ext>
            </a:extLst>
          </p:cNvPr>
          <p:cNvPicPr>
            <a:picLocks noChangeAspect="1"/>
          </p:cNvPicPr>
          <p:nvPr/>
        </p:nvPicPr>
        <p:blipFill>
          <a:blip r:embed="rId3"/>
          <a:stretch>
            <a:fillRect/>
          </a:stretch>
        </p:blipFill>
        <p:spPr>
          <a:xfrm>
            <a:off x="10866077" y="392260"/>
            <a:ext cx="975445" cy="829128"/>
          </a:xfrm>
          <a:prstGeom prst="rect">
            <a:avLst/>
          </a:prstGeom>
        </p:spPr>
      </p:pic>
    </p:spTree>
    <p:extLst>
      <p:ext uri="{BB962C8B-B14F-4D97-AF65-F5344CB8AC3E}">
        <p14:creationId xmlns:p14="http://schemas.microsoft.com/office/powerpoint/2010/main" val="15734971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1685</Words>
  <Application>Microsoft Office PowerPoint</Application>
  <PresentationFormat>Широкоэкранный</PresentationFormat>
  <Paragraphs>461</Paragraphs>
  <Slides>36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Arial</vt:lpstr>
      <vt:lpstr>Calibri</vt:lpstr>
      <vt:lpstr>Calibri Light</vt:lpstr>
      <vt:lpstr>Monotype Corsiva</vt:lpstr>
      <vt:lpstr>Times New Roman</vt:lpstr>
      <vt:lpstr>Тема Office</vt:lpstr>
      <vt:lpstr>Методические рекомендации на основе анализа результатов итогового сочинения</vt:lpstr>
      <vt:lpstr>Статистический анализ</vt:lpstr>
      <vt:lpstr>Статистика. Количество участников</vt:lpstr>
      <vt:lpstr>Статистика. Результаты основного периода </vt:lpstr>
      <vt:lpstr>Структура выбора тем и результаты </vt:lpstr>
      <vt:lpstr>Содержательный анализ</vt:lpstr>
      <vt:lpstr>Требование 1. Объём ИС</vt:lpstr>
      <vt:lpstr>Требование 1. Объём ИС</vt:lpstr>
      <vt:lpstr>Требование 1. Объём ИС</vt:lpstr>
      <vt:lpstr>Требование 2. Самостоятельность написания сочинения</vt:lpstr>
      <vt:lpstr>Требование 2. Самостоятельность написания сочинения</vt:lpstr>
      <vt:lpstr>Критерий 1. Соответствие теме</vt:lpstr>
      <vt:lpstr>Типичные ошибки в раскрытии темы</vt:lpstr>
      <vt:lpstr>Типичные ошибки в раскрытии темы</vt:lpstr>
      <vt:lpstr>Презентация PowerPoint</vt:lpstr>
      <vt:lpstr>Презентация PowerPoint</vt:lpstr>
      <vt:lpstr>    Критерий 2. Аргументация, привлечение литературного материала</vt:lpstr>
      <vt:lpstr>Сведения о литературных источниках, привлекаемых участниками при аргументации своей позиции</vt:lpstr>
      <vt:lpstr>Сведения о литературных источниках, привлекаемых участниками при аргументации своей позиции</vt:lpstr>
      <vt:lpstr>Сведения о литературных источниках, привлекаемых участниками при аргументации своей позиции</vt:lpstr>
      <vt:lpstr>Сведения о литературных источниках, привлекаемых участниками при аргументации своей позиции</vt:lpstr>
      <vt:lpstr>Сведения о литературных источниках, привлекаемых участниками при аргументации своей позиции</vt:lpstr>
      <vt:lpstr>Сведения о литературных источниках, привлекаемых участниками при аргументации своей позиции</vt:lpstr>
      <vt:lpstr>Ранжированный список </vt:lpstr>
      <vt:lpstr>Презентация PowerPoint</vt:lpstr>
      <vt:lpstr>Критерий 2. Типичные ошибки</vt:lpstr>
      <vt:lpstr>Презентация PowerPoint</vt:lpstr>
      <vt:lpstr>Презентация PowerPoint</vt:lpstr>
      <vt:lpstr>Критерий 3. Композиция, логичность речи</vt:lpstr>
      <vt:lpstr>Критерий 3. Типичные ошибки</vt:lpstr>
      <vt:lpstr>Критерий 3. Типичные ошибки</vt:lpstr>
      <vt:lpstr>Критерий 3. Типичные ошибки</vt:lpstr>
      <vt:lpstr>Критерий 3. Типичные ошибки</vt:lpstr>
      <vt:lpstr>Критерий 4. Качество письменной речи</vt:lpstr>
      <vt:lpstr>Критерий 5. Грамотность</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МЕТОДИЧЕСКИЕ РЕКОМЕНДАЦИИ  ПО ПОДГОТОВКЕ К ГИА – 9 по ОП ООО  в форме ОГЭ по (учебный предмет) в 2026 году</dc:title>
  <dc:creator>Галина Буякова</dc:creator>
  <cp:lastModifiedBy>Михаил Черепанов</cp:lastModifiedBy>
  <cp:revision>44</cp:revision>
  <cp:lastPrinted>2025-10-16T08:56:17Z</cp:lastPrinted>
  <dcterms:created xsi:type="dcterms:W3CDTF">2025-10-16T08:24:41Z</dcterms:created>
  <dcterms:modified xsi:type="dcterms:W3CDTF">2025-10-28T03:07:28Z</dcterms:modified>
</cp:coreProperties>
</file>